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0" r:id="rId5"/>
    <p:sldMasterId id="2147483712" r:id="rId6"/>
    <p:sldMasterId id="2147483726" r:id="rId7"/>
    <p:sldMasterId id="2147483740" r:id="rId8"/>
    <p:sldMasterId id="2147483754" r:id="rId9"/>
    <p:sldMasterId id="2147483768" r:id="rId10"/>
    <p:sldMasterId id="2147483780" r:id="rId11"/>
    <p:sldMasterId id="2147483792" r:id="rId12"/>
    <p:sldMasterId id="2147483806" r:id="rId13"/>
  </p:sldMasterIdLst>
  <p:notesMasterIdLst>
    <p:notesMasterId r:id="rId51"/>
  </p:notesMasterIdLst>
  <p:sldIdLst>
    <p:sldId id="256" r:id="rId14"/>
    <p:sldId id="257" r:id="rId15"/>
    <p:sldId id="290" r:id="rId16"/>
    <p:sldId id="260" r:id="rId17"/>
    <p:sldId id="261" r:id="rId18"/>
    <p:sldId id="262" r:id="rId19"/>
    <p:sldId id="263" r:id="rId20"/>
    <p:sldId id="264" r:id="rId21"/>
    <p:sldId id="265" r:id="rId22"/>
    <p:sldId id="267" r:id="rId23"/>
    <p:sldId id="268" r:id="rId24"/>
    <p:sldId id="269" r:id="rId25"/>
    <p:sldId id="293" r:id="rId26"/>
    <p:sldId id="271" r:id="rId27"/>
    <p:sldId id="275" r:id="rId28"/>
    <p:sldId id="272" r:id="rId29"/>
    <p:sldId id="295" r:id="rId30"/>
    <p:sldId id="273" r:id="rId31"/>
    <p:sldId id="276" r:id="rId32"/>
    <p:sldId id="274" r:id="rId33"/>
    <p:sldId id="277" r:id="rId34"/>
    <p:sldId id="278" r:id="rId35"/>
    <p:sldId id="282" r:id="rId36"/>
    <p:sldId id="289" r:id="rId37"/>
    <p:sldId id="296" r:id="rId38"/>
    <p:sldId id="297" r:id="rId39"/>
    <p:sldId id="301" r:id="rId40"/>
    <p:sldId id="299" r:id="rId41"/>
    <p:sldId id="300" r:id="rId42"/>
    <p:sldId id="283" r:id="rId43"/>
    <p:sldId id="284" r:id="rId44"/>
    <p:sldId id="286" r:id="rId45"/>
    <p:sldId id="291" r:id="rId46"/>
    <p:sldId id="287" r:id="rId47"/>
    <p:sldId id="288" r:id="rId48"/>
    <p:sldId id="292" r:id="rId49"/>
    <p:sldId id="29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3BD"/>
    <a:srgbClr val="0070C0"/>
    <a:srgbClr val="DDD9C3"/>
    <a:srgbClr val="83F967"/>
    <a:srgbClr val="6ED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BIHAR</c:v>
                </c:pt>
                <c:pt idx="1">
                  <c:v>MADHYA PRADESH</c:v>
                </c:pt>
                <c:pt idx="2">
                  <c:v>MUMBAI</c:v>
                </c:pt>
                <c:pt idx="3">
                  <c:v>TOTAL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98.92</c:v>
                </c:pt>
                <c:pt idx="1">
                  <c:v>97.81</c:v>
                </c:pt>
                <c:pt idx="2">
                  <c:v>98.13</c:v>
                </c:pt>
                <c:pt idx="3">
                  <c:v>98.29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BIHAR</c:v>
                </c:pt>
                <c:pt idx="1">
                  <c:v>MADHYA PRADESH</c:v>
                </c:pt>
                <c:pt idx="2">
                  <c:v>MUMBAI</c:v>
                </c:pt>
                <c:pt idx="3">
                  <c:v>TOTAL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98.91</c:v>
                </c:pt>
                <c:pt idx="1">
                  <c:v>99.18</c:v>
                </c:pt>
                <c:pt idx="2">
                  <c:v>97.33</c:v>
                </c:pt>
                <c:pt idx="3">
                  <c:v>98.11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BIHAR</c:v>
                </c:pt>
                <c:pt idx="1">
                  <c:v>MADHYA PRADESH</c:v>
                </c:pt>
                <c:pt idx="2">
                  <c:v>MUMBAI</c:v>
                </c:pt>
                <c:pt idx="3">
                  <c:v>TOTAL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91.64</c:v>
                </c:pt>
                <c:pt idx="1">
                  <c:v>87.95</c:v>
                </c:pt>
                <c:pt idx="2">
                  <c:v>93.58</c:v>
                </c:pt>
                <c:pt idx="3">
                  <c:v>91.08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116160"/>
        <c:axId val="33117696"/>
      </c:barChart>
      <c:catAx>
        <c:axId val="33116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33117696"/>
        <c:crosses val="autoZero"/>
        <c:auto val="1"/>
        <c:lblAlgn val="ctr"/>
        <c:lblOffset val="100"/>
        <c:tickMarkSkip val="100"/>
        <c:noMultiLvlLbl val="0"/>
      </c:catAx>
      <c:valAx>
        <c:axId val="33117696"/>
        <c:scaling>
          <c:orientation val="minMax"/>
          <c:max val="1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crossAx val="33116160"/>
        <c:crosses val="autoZero"/>
        <c:crossBetween val="between"/>
        <c:majorUnit val="20"/>
        <c:minorUnit val="1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Consolidated score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4.57</c:v>
                </c:pt>
                <c:pt idx="1">
                  <c:v>4.32</c:v>
                </c:pt>
                <c:pt idx="2">
                  <c:v>4.4800000000000004</c:v>
                </c:pt>
                <c:pt idx="3">
                  <c:v>4.12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89728"/>
        <c:axId val="122123008"/>
      </c:barChart>
      <c:catAx>
        <c:axId val="119289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22123008"/>
        <c:crosses val="autoZero"/>
        <c:auto val="1"/>
        <c:lblAlgn val="ctr"/>
        <c:lblOffset val="100"/>
        <c:noMultiLvlLbl val="0"/>
      </c:catAx>
      <c:valAx>
        <c:axId val="122123008"/>
        <c:scaling>
          <c:orientation val="minMax"/>
          <c:max val="5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crossAx val="11928972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6553-811A-47C8-9885-CFDF817F15C7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DB76E-C605-4A66-B4CB-5128ED32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2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736" indent="-263745" defTabSz="8952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4978" indent="-210996" defTabSz="8952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6970" indent="-210996" defTabSz="8952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8961" indent="-210996" defTabSz="89526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0952" indent="-210996" defTabSz="8952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2944" indent="-210996" defTabSz="8952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4936" indent="-210996" defTabSz="8952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6927" indent="-210996" defTabSz="8952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43252F-3AE6-446C-8C8B-F7C70D436A94}" type="slidenum">
              <a:rPr lang="en-US" altLang="en-US">
                <a:latin typeface="Calibri" pitchFamily="34" charset="0"/>
              </a:rPr>
              <a:pPr eaLnBrk="1" hangingPunct="1"/>
              <a:t>4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CC69B-EA63-475D-9536-1036096B2EBC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27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AABA55-3646-44DB-B095-5F30A5378FC8}" type="slidenum">
              <a:rPr lang="en-US">
                <a:solidFill>
                  <a:prstClr val="black"/>
                </a:solidFill>
              </a:rPr>
              <a:pPr eaLnBrk="1" hangingPunct="1"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89355A-CF6C-4856-B4E4-15188488D382}" type="slidenum">
              <a:rPr lang="en-US">
                <a:solidFill>
                  <a:prstClr val="black"/>
                </a:solidFill>
              </a:rPr>
              <a:pPr eaLnBrk="1" hangingPunct="1"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42" y="3717032"/>
            <a:ext cx="835292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27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44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23E3B-9DEF-4F1C-A2CE-E703725688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334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5853-4295-4CD1-8F45-AAF72C8B08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43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9323-CB6D-4585-897A-AB296B237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125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EC1A-DF47-45C8-BCC9-CD9C6B50E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940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C81B4-61F1-403A-B69B-82ABE24C27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118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46B6-E7C7-4BEC-B246-020788C1B5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928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6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92488-F67A-42F2-B1BA-CF4FA1889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508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51136-CFB7-4C13-A530-6F0AEE188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018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92F2-711C-4C05-9281-15B4663F0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55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6" y="274651"/>
            <a:ext cx="603152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A5BD7-2107-4BB1-973A-89C39F640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9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534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1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F45F-DFB0-4AB5-9649-7EA43A3B82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495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7330-3AEB-45DB-A8FB-B66391CB77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814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42" y="3717032"/>
            <a:ext cx="835292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2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4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369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586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678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170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367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07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F794-BC15-41FC-B7D1-95371A1B14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128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509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840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06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42" y="3717032"/>
            <a:ext cx="835292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8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111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232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886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412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18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1CB04-AC7C-43DB-996B-C4399FF76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036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891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865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472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096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F83CD-22E7-455E-A1C9-AFEC2F460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377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23E3B-9DEF-4F1C-A2CE-E703725688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927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5853-4295-4CD1-8F45-AAF72C8B08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466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9323-CB6D-4585-897A-AB296B237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878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EC1A-DF47-45C8-BCC9-CD9C6B50E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137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C81B4-61F1-403A-B69B-82ABE24C27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3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4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267-A8AD-4A34-9F3B-F4AED1B43A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673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46B6-E7C7-4BEC-B246-020788C1B5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300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92488-F67A-42F2-B1BA-CF4FA1889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977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51136-CFB7-4C13-A530-6F0AEE188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156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92F2-711C-4C05-9281-15B4663F0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453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A5BD7-2107-4BB1-973A-89C39F640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293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F45F-DFB0-4AB5-9649-7EA43A3B82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549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7330-3AEB-45DB-A8FB-B66391CB77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128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160B-31A3-467F-9BAA-54939AEC07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E40-2456-4EE9-9AF1-EBBD1CAC89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247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160B-31A3-467F-9BAA-54939AEC07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E40-2456-4EE9-9AF1-EBBD1CAC89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238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160B-31A3-467F-9BAA-54939AEC07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E40-2456-4EE9-9AF1-EBBD1CAC89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59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70DE-D192-4BBC-A487-CAAC004FEF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483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160B-31A3-467F-9BAA-54939AEC07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E40-2456-4EE9-9AF1-EBBD1CAC89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313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160B-31A3-467F-9BAA-54939AEC07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E40-2456-4EE9-9AF1-EBBD1CAC89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479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160B-31A3-467F-9BAA-54939AEC07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E40-2456-4EE9-9AF1-EBBD1CAC89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4456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160B-31A3-467F-9BAA-54939AEC07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E40-2456-4EE9-9AF1-EBBD1CAC89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766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160B-31A3-467F-9BAA-54939AEC07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E40-2456-4EE9-9AF1-EBBD1CAC89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406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160B-31A3-467F-9BAA-54939AEC07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E40-2456-4EE9-9AF1-EBBD1CAC89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37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160B-31A3-467F-9BAA-54939AEC07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E40-2456-4EE9-9AF1-EBBD1CAC89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61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160B-31A3-467F-9BAA-54939AEC07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2DE40-2456-4EE9-9AF1-EBBD1CAC89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65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085D-4735-424A-9896-A126F58E76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00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BC244-A380-46DC-A1F9-94160A9B35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16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4DE49-B17E-4D3D-9687-B6847263A8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79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A677-D314-4AC1-9077-9823C6E11F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2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4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5E8A0-271C-45DC-AEBB-B94188288C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95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FBE15-2FA3-4CFA-9E30-192762CF6B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84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70"/>
            <a:ext cx="603152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92916-B79B-4D23-93C5-26DC86A27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80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7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2F2EA-565D-4BAC-B6E2-C42EE201C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91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B754A-C7D7-4350-B046-2E6981C6A4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11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F83CD-22E7-455E-A1C9-AFEC2F460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62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23E3B-9DEF-4F1C-A2CE-E703725688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69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5853-4295-4CD1-8F45-AAF72C8B08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41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9323-CB6D-4585-897A-AB296B237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42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EC1A-DF47-45C8-BCC9-CD9C6B50E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1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18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C81B4-61F1-403A-B69B-82ABE24C27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50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46B6-E7C7-4BEC-B246-020788C1B5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97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79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92488-F67A-42F2-B1BA-CF4FA1889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45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51136-CFB7-4C13-A530-6F0AEE188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67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92F2-711C-4C05-9281-15B4663F0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7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65"/>
            <a:ext cx="603152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A5BD7-2107-4BB1-973A-89C39F640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25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5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F45F-DFB0-4AB5-9649-7EA43A3B82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15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7330-3AEB-45DB-A8FB-B66391CB77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92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42" y="3717032"/>
            <a:ext cx="835292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54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3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2902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72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418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96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13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28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22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40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722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72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42" y="3717032"/>
            <a:ext cx="835292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93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69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99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3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9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83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75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544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771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269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987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1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088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F83CD-22E7-455E-A1C9-AFEC2F460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298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23E3B-9DEF-4F1C-A2CE-E703725688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19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5853-4295-4CD1-8F45-AAF72C8B08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875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9323-CB6D-4585-897A-AB296B237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55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88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88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EC1A-DF47-45C8-BCC9-CD9C6B50E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C81B4-61F1-403A-B69B-82ABE24C27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34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46B6-E7C7-4BEC-B246-020788C1B5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81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79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92488-F67A-42F2-B1BA-CF4FA1889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963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51136-CFB7-4C13-A530-6F0AEE188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127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92F2-711C-4C05-9281-15B4663F0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9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907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65"/>
            <a:ext cx="603152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A5BD7-2107-4BB1-973A-89C39F640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277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5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F45F-DFB0-4AB5-9649-7EA43A3B82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14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7330-3AEB-45DB-A8FB-B66391CB77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343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F83CD-22E7-455E-A1C9-AFEC2F460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481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23E3B-9DEF-4F1C-A2CE-E703725688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08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5853-4295-4CD1-8F45-AAF72C8B08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641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9323-CB6D-4585-897A-AB296B237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637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8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8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EC1A-DF47-45C8-BCC9-CD9C6B50E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247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C81B4-61F1-403A-B69B-82ABE24C27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542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46B6-E7C7-4BEC-B246-020788C1B5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8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74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92488-F67A-42F2-B1BA-CF4FA1889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224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51136-CFB7-4C13-A530-6F0AEE188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003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92F2-711C-4C05-9281-15B4663F0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730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60"/>
            <a:ext cx="603152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A5BD7-2107-4BB1-973A-89C39F640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611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F45F-DFB0-4AB5-9649-7EA43A3B82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332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7330-3AEB-45DB-A8FB-B66391CB77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624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F83CD-22E7-455E-A1C9-AFEC2F460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143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23E3B-9DEF-4F1C-A2CE-E703725688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41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5853-4295-4CD1-8F45-AAF72C8B08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029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9323-CB6D-4585-897A-AB296B237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1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377E-BB18-4C7A-9A2F-4357C13443F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0075-FF36-48AF-A650-00781DDD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457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8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8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EC1A-DF47-45C8-BCC9-CD9C6B50E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203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C81B4-61F1-403A-B69B-82ABE24C27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14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46B6-E7C7-4BEC-B246-020788C1B5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726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64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92488-F67A-42F2-B1BA-CF4FA1889C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865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51136-CFB7-4C13-A530-6F0AEE1883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973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92F2-711C-4C05-9281-15B4663F01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398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51"/>
            <a:ext cx="603152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A5BD7-2107-4BB1-973A-89C39F640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827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1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F45F-DFB0-4AB5-9649-7EA43A3B82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248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7330-3AEB-45DB-A8FB-B66391CB77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476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F83CD-22E7-455E-A1C9-AFEC2F460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8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560"/>
            <a:ext cx="9144000" cy="96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377E-BB18-4C7A-9A2F-4357C13443FC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0075-FF36-48AF-A650-00781DDD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4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560"/>
            <a:ext cx="9144000" cy="96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3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560"/>
            <a:ext cx="9144000" cy="96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7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826BD-EB91-4787-9E6C-4C648EC4EC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7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A160B-31A3-467F-9BAA-54939AEC07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20/03/2015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2DE40-2456-4EE9-9AF1-EBBD1CAC89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B09178-D708-40A7-8764-DC814C99A6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0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826BD-EB91-4787-9E6C-4C648EC4EC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1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560"/>
            <a:ext cx="9144000" cy="96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8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560"/>
            <a:ext cx="9144000" cy="96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377E-BB18-4C7A-9A2F-4357C13443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0075-FF36-48AF-A650-00781DDDE2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826BD-EB91-4787-9E6C-4C648EC4EC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8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826BD-EB91-4787-9E6C-4C648EC4EC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1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826BD-EB91-4787-9E6C-4C648EC4EC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2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826BD-EB91-4787-9E6C-4C648EC4EC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Relationship Id="rId1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Taken Report</a:t>
            </a:r>
            <a:br>
              <a:rPr lang="en-US" dirty="0" smtClean="0"/>
            </a:br>
            <a:r>
              <a:rPr lang="en-US" dirty="0" smtClean="0"/>
              <a:t> on recommendations of 25th IEAG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003BD"/>
                </a:solidFill>
              </a:rPr>
              <a:t>Dr</a:t>
            </a:r>
            <a:r>
              <a:rPr lang="en-US" dirty="0" smtClean="0">
                <a:solidFill>
                  <a:srgbClr val="1003BD"/>
                </a:solidFill>
              </a:rPr>
              <a:t> Pradeep </a:t>
            </a:r>
            <a:r>
              <a:rPr lang="en-US" dirty="0" err="1" smtClean="0">
                <a:solidFill>
                  <a:srgbClr val="1003BD"/>
                </a:solidFill>
              </a:rPr>
              <a:t>Haldar</a:t>
            </a:r>
            <a:endParaRPr lang="en-US" dirty="0">
              <a:solidFill>
                <a:srgbClr val="1003BD"/>
              </a:solidFill>
            </a:endParaRPr>
          </a:p>
          <a:p>
            <a:r>
              <a:rPr lang="en-US" sz="2400" dirty="0" smtClean="0">
                <a:solidFill>
                  <a:srgbClr val="1003BD"/>
                </a:solidFill>
              </a:rPr>
              <a:t>Deputy Commissioner (I)</a:t>
            </a:r>
          </a:p>
          <a:p>
            <a:r>
              <a:rPr lang="en-US" sz="2400" dirty="0" smtClean="0">
                <a:solidFill>
                  <a:srgbClr val="1003BD"/>
                </a:solidFill>
              </a:rPr>
              <a:t>Government of India</a:t>
            </a:r>
            <a:endParaRPr lang="en-US" sz="2400" dirty="0">
              <a:solidFill>
                <a:srgbClr val="10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4" t="3611" r="27143" b="4518"/>
          <a:stretch/>
        </p:blipFill>
        <p:spPr>
          <a:xfrm>
            <a:off x="4800600" y="1176625"/>
            <a:ext cx="4128754" cy="43097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4" t="4153" r="27301" b="3976"/>
          <a:stretch/>
        </p:blipFill>
        <p:spPr>
          <a:xfrm>
            <a:off x="228600" y="1252825"/>
            <a:ext cx="4114240" cy="4309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60"/>
            <a:ext cx="9144000" cy="751144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/>
              <a:t>Quality of surveillance maintained at par global standards</a:t>
            </a:r>
            <a:endParaRPr lang="en-US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5542" y="764704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123728" y="1198380"/>
            <a:ext cx="819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12.08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073900" y="1196792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86%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98215" y="908893"/>
            <a:ext cx="2262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Non-polio AFP rate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913830" y="908893"/>
            <a:ext cx="37626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Percent AFP with adequate stool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  <p:pic>
        <p:nvPicPr>
          <p:cNvPr id="20" name="Picture 9" descr="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2" t="67488" r="5057" b="13680"/>
          <a:stretch>
            <a:fillRect/>
          </a:stretch>
        </p:blipFill>
        <p:spPr bwMode="auto">
          <a:xfrm>
            <a:off x="6809680" y="4149110"/>
            <a:ext cx="2082800" cy="1023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~n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4" t="57043" r="19371" b="23808"/>
          <a:stretch>
            <a:fillRect/>
          </a:stretch>
        </p:blipFill>
        <p:spPr bwMode="auto">
          <a:xfrm>
            <a:off x="2195736" y="4152291"/>
            <a:ext cx="19192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194098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Surveillance &amp; laboratory human resources maintained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Government funding to sustain laboratory network </a:t>
            </a:r>
            <a:r>
              <a:rPr lang="en-US" dirty="0" err="1" smtClean="0"/>
              <a:t>wef</a:t>
            </a:r>
            <a:r>
              <a:rPr lang="en-US" dirty="0" smtClean="0"/>
              <a:t> 2014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A committee of ICMR reviewing  non-polio causes of AFP for identifying possibilities of public health intervention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-81187" y="6631441"/>
            <a:ext cx="24034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b="0" i="1" dirty="0"/>
              <a:t>* data as on </a:t>
            </a:r>
            <a:r>
              <a:rPr lang="en-US" b="0" i="1" dirty="0" smtClean="0"/>
              <a:t>14 March 2015</a:t>
            </a:r>
            <a:endParaRPr lang="en-US" b="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115023" y="76470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60"/>
            <a:ext cx="9144000" cy="751144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/>
              <a:t>Surveillance quality assurance through regular reviews</a:t>
            </a:r>
            <a:endParaRPr lang="en-US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22370"/>
            <a:ext cx="8229600" cy="997226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Common finding: </a:t>
            </a:r>
            <a:r>
              <a:rPr lang="en-US" i="1" dirty="0" smtClean="0"/>
              <a:t>state governments need to play a greater role in field surveillance activities to sustain sensitivity as WHO transitions to other activities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Reviews modified to assess EPI in addition to surveillance</a:t>
            </a:r>
            <a:endParaRPr lang="en-US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5542" y="764704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89642" y="3501008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AFP surveillance cum EPI reviews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5808" r="29908" b="7855"/>
          <a:stretch/>
        </p:blipFill>
        <p:spPr>
          <a:xfrm>
            <a:off x="864815" y="852478"/>
            <a:ext cx="4859313" cy="50364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5" t="80155" r="19650" b="5456"/>
          <a:stretch/>
        </p:blipFill>
        <p:spPr>
          <a:xfrm>
            <a:off x="5238983" y="3913864"/>
            <a:ext cx="485145" cy="9868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23858" y="38359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2013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24128" y="40924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2014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4355812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2015 (Planned)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03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Emergency preparedness &amp; response plan (EPRP)</a:t>
            </a:r>
            <a:endParaRPr lang="en-US" sz="16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95542" y="908720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63117" y="1766934"/>
            <a:ext cx="3943706" cy="3750303"/>
            <a:chOff x="5189067" y="3124200"/>
            <a:chExt cx="2598415" cy="2520000"/>
          </a:xfrm>
        </p:grpSpPr>
        <p:pic>
          <p:nvPicPr>
            <p:cNvPr id="18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0" t="2989" r="14758" b="3053"/>
            <a:stretch>
              <a:fillRect/>
            </a:stretch>
          </p:blipFill>
          <p:spPr bwMode="auto">
            <a:xfrm>
              <a:off x="5189067" y="3124200"/>
              <a:ext cx="2598415" cy="252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V="1">
              <a:off x="6132276" y="3463214"/>
              <a:ext cx="597766" cy="366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6684965" y="3387268"/>
              <a:ext cx="248414" cy="113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00" b="1"/>
                <a:t>DELHI</a:t>
              </a:r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6107420" y="3282557"/>
              <a:ext cx="597766" cy="366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6645819" y="3173270"/>
              <a:ext cx="411066" cy="113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00" b="1"/>
                <a:t>CHANDIGARH</a:t>
              </a: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057600" y="1700808"/>
            <a:ext cx="4690865" cy="453650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Buffer </a:t>
            </a:r>
            <a:r>
              <a:rPr lang="en-US" dirty="0" smtClean="0"/>
              <a:t>stock of tOPV and bOPV </a:t>
            </a:r>
            <a:r>
              <a:rPr lang="en-US" dirty="0"/>
              <a:t>maintained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Simulation exercise done in 12 states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Plans reviewed and updated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35496" y="1501101"/>
            <a:ext cx="3240360" cy="4736212"/>
          </a:xfrm>
          <a:prstGeom prst="rect">
            <a:avLst/>
          </a:prstGeom>
          <a:solidFill>
            <a:srgbClr val="409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rgbClr val="003366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003366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66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66"/>
                </a:solidFill>
                <a:latin typeface="+mn-lt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66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66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66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66"/>
                </a:solidFill>
                <a:latin typeface="+mn-lt"/>
                <a:cs typeface="+mn-cs"/>
              </a:defRPr>
            </a:lvl9pPr>
          </a:lstStyle>
          <a:p>
            <a:r>
              <a:rPr lang="en-IN" sz="2000" b="1" dirty="0" smtClean="0">
                <a:solidFill>
                  <a:prstClr val="white"/>
                </a:solidFill>
                <a:effectLst>
                  <a:glow rad="635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Evaluation of Exercise</a:t>
            </a:r>
          </a:p>
          <a:p>
            <a:pPr marL="88900" indent="-88900">
              <a:buFont typeface="Arial" pitchFamily="34" charset="0"/>
              <a:buChar char="•"/>
            </a:pPr>
            <a:endParaRPr lang="en-IN" sz="2000" b="1" dirty="0" smtClean="0">
              <a:solidFill>
                <a:prstClr val="white"/>
              </a:solidFill>
              <a:effectLst>
                <a:glow rad="63500">
                  <a:srgbClr val="4BACC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prstClr val="white"/>
                </a:solidFill>
                <a:effectLst>
                  <a:reflection endPos="0" dist="50800" dir="5400000" sy="-100000" algn="bl" rotWithShape="0"/>
                </a:effectLst>
                <a:latin typeface="Arial" pitchFamily="34" charset="0"/>
                <a:cs typeface="Arial" pitchFamily="34" charset="0"/>
              </a:rPr>
              <a:t>a) </a:t>
            </a:r>
            <a:r>
              <a:rPr lang="en-US" sz="1600" b="1" dirty="0" smtClean="0">
                <a:solidFill>
                  <a:prstClr val="white"/>
                </a:solidFill>
                <a:effectLst>
                  <a:reflection endPos="0" dist="50800" dir="5400000" sy="-100000" algn="bl" rotWithShape="0"/>
                </a:effectLst>
                <a:latin typeface="Arial" pitchFamily="34" charset="0"/>
                <a:cs typeface="Arial" pitchFamily="34" charset="0"/>
              </a:rPr>
              <a:t>Capacity of the state to undertake quality mop up within 7 days</a:t>
            </a:r>
            <a:endParaRPr lang="en-US" sz="1600" b="1" dirty="0">
              <a:solidFill>
                <a:prstClr val="white"/>
              </a:solidFill>
              <a:effectLst>
                <a:reflection endPos="0" dist="508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Ability of the state to  engage media effectively</a:t>
            </a:r>
          </a:p>
          <a:p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c) Capacity of the district to </a:t>
            </a:r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undertake emergency mop up within 7 days</a:t>
            </a:r>
          </a:p>
          <a:p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d) Anticipation of challenges and plans to address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5856" y="908720"/>
            <a:ext cx="7920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Score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0510" y="1331824"/>
            <a:ext cx="55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Max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0646" y="5593799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Min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336620638"/>
              </p:ext>
            </p:extLst>
          </p:nvPr>
        </p:nvGraphicFramePr>
        <p:xfrm>
          <a:off x="3851920" y="1304764"/>
          <a:ext cx="5233064" cy="498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0" y="13560"/>
            <a:ext cx="9144000" cy="967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0" dirty="0" smtClean="0">
                <a:solidFill>
                  <a:srgbClr val="0070C0"/>
                </a:solidFill>
              </a:rPr>
              <a:t>Independent observers’ score: Table-top simulation</a:t>
            </a:r>
          </a:p>
          <a:p>
            <a:pPr algn="ctr"/>
            <a:r>
              <a:rPr lang="en-US" b="0" dirty="0">
                <a:solidFill>
                  <a:srgbClr val="0070C0"/>
                </a:solidFill>
              </a:rPr>
              <a:t>(Consolidated for all 12 states)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95542" y="964962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3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dirty="0" smtClean="0"/>
              <a:t>25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IEAG Recommendations: 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</a:rPr>
              <a:t>Thematic areas</a:t>
            </a:r>
            <a:endParaRPr lang="en-US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Maintaining immunity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Detecting and responding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Certification 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Reducing risk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Preparing tOPV/bOPV switch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Building on polio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Protecting the investments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32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6" y="282176"/>
            <a:ext cx="8333770" cy="6243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2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SEA region of WHO certified polio free: 27 March’14</a:t>
            </a:r>
            <a:endParaRPr lang="en-US" sz="16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95542" y="908720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2" r="25477"/>
          <a:stretch/>
        </p:blipFill>
        <p:spPr>
          <a:xfrm>
            <a:off x="20" y="1043401"/>
            <a:ext cx="9143999" cy="5353481"/>
          </a:xfrm>
          <a:prstGeom prst="rect">
            <a:avLst/>
          </a:prstGeom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257300" y="6032655"/>
            <a:ext cx="6629400" cy="83099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Poonam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Khetrapal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Singh, Regional Director, WHO SEARO receiving the polio-free certificate from the Chairperson of Regional Certification Commission for Polio Eradication</a:t>
            </a:r>
          </a:p>
        </p:txBody>
      </p:sp>
    </p:spTree>
    <p:extLst>
      <p:ext uri="{BB962C8B-B14F-4D97-AF65-F5344CB8AC3E}">
        <p14:creationId xmlns:p14="http://schemas.microsoft.com/office/powerpoint/2010/main" val="21073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Mammoth task of phase 1 lab containment completed</a:t>
            </a:r>
            <a:endParaRPr lang="en-US" sz="31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95542" y="908720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61205" y="1035790"/>
            <a:ext cx="2304256" cy="78416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FFFF00"/>
                </a:solidFill>
              </a:rPr>
              <a:t>39,644</a:t>
            </a:r>
          </a:p>
          <a:p>
            <a:pPr algn="ctr"/>
            <a:r>
              <a:rPr lang="en-IN" sz="1400" dirty="0" smtClean="0">
                <a:solidFill>
                  <a:srgbClr val="FFFF00"/>
                </a:solidFill>
              </a:rPr>
              <a:t>(AFP Reporting Sites)</a:t>
            </a:r>
          </a:p>
          <a:p>
            <a:pPr algn="ctr"/>
            <a:r>
              <a:rPr lang="en-IN" sz="1400" dirty="0" smtClean="0">
                <a:solidFill>
                  <a:srgbClr val="FFFF00"/>
                </a:solidFill>
              </a:rPr>
              <a:t>NPSP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6245" y="1035790"/>
            <a:ext cx="2016224" cy="78416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FFFF00"/>
                </a:solidFill>
              </a:rPr>
              <a:t>49,547</a:t>
            </a:r>
          </a:p>
          <a:p>
            <a:pPr algn="ctr"/>
            <a:r>
              <a:rPr lang="en-IN" sz="1400" dirty="0" smtClean="0">
                <a:solidFill>
                  <a:srgbClr val="FFFF00"/>
                </a:solidFill>
              </a:rPr>
              <a:t>(Active Search by Government)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2465" y="1035790"/>
            <a:ext cx="2016224" cy="78416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FFFF00"/>
                </a:solidFill>
              </a:rPr>
              <a:t>5,903</a:t>
            </a:r>
          </a:p>
          <a:p>
            <a:pPr algn="ctr"/>
            <a:r>
              <a:rPr lang="en-IN" sz="1400" dirty="0" smtClean="0">
                <a:solidFill>
                  <a:srgbClr val="FFFF00"/>
                </a:solidFill>
              </a:rPr>
              <a:t>(Web search by NTF)</a:t>
            </a:r>
            <a:endParaRPr lang="en-IN" sz="14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0821" y="2140777"/>
            <a:ext cx="2545320" cy="5210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bg1"/>
                </a:solidFill>
              </a:rPr>
              <a:t>95,094</a:t>
            </a:r>
          </a:p>
          <a:p>
            <a:pPr algn="ctr"/>
            <a:r>
              <a:rPr lang="en-IN" sz="1400" dirty="0" smtClean="0">
                <a:solidFill>
                  <a:schemeClr val="bg1"/>
                </a:solidFill>
              </a:rPr>
              <a:t>(Total Facilities Scanned)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7470" y="2981123"/>
            <a:ext cx="2689916" cy="5210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bg1"/>
                </a:solidFill>
              </a:rPr>
              <a:t>71,469</a:t>
            </a:r>
            <a:endParaRPr lang="en-IN" dirty="0">
              <a:solidFill>
                <a:schemeClr val="bg1"/>
              </a:solidFill>
            </a:endParaRPr>
          </a:p>
          <a:p>
            <a:pPr algn="ctr"/>
            <a:r>
              <a:rPr lang="en-IN" sz="1400" dirty="0" smtClean="0">
                <a:solidFill>
                  <a:schemeClr val="bg1"/>
                </a:solidFill>
              </a:rPr>
              <a:t>(Laboratories surveyed)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7716" y="5544762"/>
            <a:ext cx="2706772" cy="12686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51</a:t>
            </a:r>
          </a:p>
          <a:p>
            <a:pPr algn="ctr"/>
            <a:r>
              <a:rPr lang="en-IN" dirty="0" smtClean="0"/>
              <a:t>(Laboratories </a:t>
            </a:r>
            <a:r>
              <a:rPr lang="en-IN" dirty="0"/>
              <a:t>have WPV infectious or potentially infectious </a:t>
            </a:r>
            <a:r>
              <a:rPr lang="en-IN" dirty="0" smtClean="0"/>
              <a:t>material)</a:t>
            </a:r>
            <a:endParaRPr lang="en-IN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586685" y="1844824"/>
            <a:ext cx="0" cy="2959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89997" y="2661779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2"/>
            <a:endCxn id="11" idx="0"/>
          </p:cNvCxnSpPr>
          <p:nvPr/>
        </p:nvCxnSpPr>
        <p:spPr>
          <a:xfrm flipH="1">
            <a:off x="7611102" y="4378096"/>
            <a:ext cx="8428" cy="11666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74572" y="3857094"/>
            <a:ext cx="2689916" cy="5210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bg1"/>
                </a:solidFill>
              </a:rPr>
              <a:t>251</a:t>
            </a:r>
            <a:endParaRPr lang="en-IN" dirty="0">
              <a:solidFill>
                <a:schemeClr val="bg1"/>
              </a:solidFill>
            </a:endParaRPr>
          </a:p>
          <a:p>
            <a:pPr algn="ctr"/>
            <a:r>
              <a:rPr lang="en-IN" sz="1400" dirty="0" smtClean="0">
                <a:solidFill>
                  <a:schemeClr val="bg1"/>
                </a:solidFill>
              </a:rPr>
              <a:t>(High risk labs)</a:t>
            </a:r>
            <a:endParaRPr lang="en-IN" sz="14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607099" y="3525875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28449" y="98072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+</a:t>
            </a:r>
            <a:endParaRPr lang="en-US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28461" y="98072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+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12205" y="4509120"/>
            <a:ext cx="1486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 risk labs physically surveyed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251520" y="1992800"/>
            <a:ext cx="5576941" cy="4316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National Task Force completed the inventory despite tight timelines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WHO supported 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drafting SOPs for searching and enlisting laboratories at district and sub district levels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Scanning all AFP reporting sites for laboratories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Survey of high risk laboratories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14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8" grpId="0"/>
      <p:bldP spid="19" grpId="0"/>
      <p:bldP spid="20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dirty="0" smtClean="0"/>
              <a:t>25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IEAG Recommendations: 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</a:rPr>
              <a:t>Thematic areas</a:t>
            </a:r>
            <a:endParaRPr lang="en-US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Maintaining immunity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Detecting and responding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Certification 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Reducing risk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Preparing tOPV/bOPV switch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Building on polio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Protecting the investments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90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46" y="115914"/>
            <a:ext cx="8698523" cy="936625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0066"/>
                </a:solidFill>
              </a:rPr>
              <a:t>Recommendations – Reducing risk</a:t>
            </a:r>
            <a:endParaRPr lang="en-US" sz="3600" b="1" dirty="0" smtClean="0">
              <a:solidFill>
                <a:srgbClr val="000066"/>
              </a:solidFill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650647" y="1196975"/>
            <a:ext cx="7641981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38" y="1347788"/>
            <a:ext cx="6787925" cy="5105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dirty="0" smtClean="0"/>
              <a:t>25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IEAG Recommendations: 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</a:rPr>
              <a:t>Thematic areas</a:t>
            </a:r>
            <a:endParaRPr lang="en-US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Maintaining immunity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Detecting and responding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Certification 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Reducing risk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Preparing tOPV/bOPV switch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Building on polio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Protecting the investments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200" dirty="0" smtClean="0"/>
              <a:t>Mitigating risk of importation: Vaccination of travelers</a:t>
            </a:r>
            <a:endParaRPr lang="en-US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0" y="1816612"/>
            <a:ext cx="4335646" cy="3124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66598" y="1340768"/>
            <a:ext cx="228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Vaccination at borders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99734" y="1340768"/>
            <a:ext cx="491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Vaccination of travelers to/from infected countries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25" y="1820114"/>
            <a:ext cx="4135555" cy="312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1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dirty="0" smtClean="0"/>
              <a:t>25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IEAG Recommendations: 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</a:rPr>
              <a:t>Thematic areas</a:t>
            </a:r>
            <a:endParaRPr lang="en-US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Maintaining immunity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Detecting and responding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Certification 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Reducing risk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Preparing tOPV/bOPV switch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Building on polio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Protecting the investments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41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718051" y="1341438"/>
            <a:ext cx="7641981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title"/>
          </p:nvPr>
        </p:nvSpPr>
        <p:spPr>
          <a:xfrm>
            <a:off x="193435" y="261938"/>
            <a:ext cx="8698523" cy="863600"/>
          </a:xfrm>
          <a:noFill/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0066"/>
                </a:solidFill>
              </a:rPr>
              <a:t>Recommendations: Preparing tOPV/bOPV switch</a:t>
            </a:r>
            <a:endParaRPr lang="en-US" sz="3600" dirty="0" smtClean="0">
              <a:solidFill>
                <a:srgbClr val="000066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32" y="1840724"/>
            <a:ext cx="4479393" cy="33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" y="1844824"/>
            <a:ext cx="4479393" cy="33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6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dirty="0" smtClean="0"/>
              <a:t>Progress on tOPV/bOPV switch</a:t>
            </a:r>
            <a:endParaRPr lang="en-US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Study completed to assess the efficacy of bOPV and IPV at DPT3 in routine immunization</a:t>
            </a:r>
          </a:p>
          <a:p>
            <a:pPr>
              <a:spcBef>
                <a:spcPts val="1200"/>
              </a:spcBef>
            </a:pPr>
            <a:r>
              <a:rPr lang="en-US" dirty="0"/>
              <a:t>Study report on bOPV use in RI submitted to DCGI for licensure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Policy decision taken in June 2014 by NTAGI to introduce single dose of IPV in RI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GAVI supporting first year IPV procurement and supply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IPV single &amp; 10 dose vials licensed, 5 dose vial licensure under process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Cold chain assessment for IPV introduction done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4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967168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800" dirty="0" smtClean="0"/>
              <a:t>Cold chain assessment</a:t>
            </a:r>
            <a:endParaRPr lang="en-US" sz="4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5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Number of vaccine stores in India</a:t>
            </a:r>
            <a:br>
              <a:rPr lang="en-US" altLang="en-US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028871"/>
              </p:ext>
            </p:extLst>
          </p:nvPr>
        </p:nvGraphicFramePr>
        <p:xfrm>
          <a:off x="381000" y="1219200"/>
          <a:ext cx="7239000" cy="5283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6223"/>
                <a:gridCol w="2252777"/>
              </a:tblGrid>
              <a:tr h="414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Store level</a:t>
                      </a:r>
                      <a:endParaRPr lang="en-IN" sz="3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Numbers</a:t>
                      </a:r>
                      <a:endParaRPr lang="en-IN" sz="3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GMSD</a:t>
                      </a:r>
                      <a:endParaRPr lang="en-IN" sz="3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4</a:t>
                      </a:r>
                      <a:endParaRPr lang="en-IN" sz="3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State Vaccine stores</a:t>
                      </a:r>
                      <a:endParaRPr lang="en-IN" sz="3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53</a:t>
                      </a:r>
                      <a:endParaRPr lang="en-IN" sz="3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Regional Vaccine stores</a:t>
                      </a:r>
                      <a:endParaRPr lang="en-IN" sz="3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109</a:t>
                      </a:r>
                      <a:endParaRPr lang="en-IN" sz="3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District Vaccine stores</a:t>
                      </a:r>
                      <a:endParaRPr lang="en-IN" sz="3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666</a:t>
                      </a:r>
                      <a:endParaRPr lang="en-IN" sz="3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CHC*</a:t>
                      </a:r>
                      <a:endParaRPr lang="en-IN" sz="3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2161</a:t>
                      </a:r>
                      <a:endParaRPr lang="en-IN" sz="3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PHC*</a:t>
                      </a:r>
                      <a:endParaRPr lang="en-IN" sz="3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16551</a:t>
                      </a:r>
                      <a:endParaRPr lang="en-IN" sz="3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Others</a:t>
                      </a:r>
                      <a:endParaRPr lang="en-IN" sz="36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6844</a:t>
                      </a:r>
                      <a:endParaRPr lang="en-IN" sz="3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Total#</a:t>
                      </a:r>
                      <a:endParaRPr lang="en-IN" sz="3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26384</a:t>
                      </a:r>
                      <a:endParaRPr lang="en-IN" sz="36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7239000" cy="746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Cold Chain Points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9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60" y="44624"/>
            <a:ext cx="7239000" cy="746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Cold Chain inventory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636612"/>
              </p:ext>
            </p:extLst>
          </p:nvPr>
        </p:nvGraphicFramePr>
        <p:xfrm>
          <a:off x="457200" y="829962"/>
          <a:ext cx="8363272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7088"/>
                <a:gridCol w="1656184"/>
              </a:tblGrid>
              <a:tr h="438546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 No. of Cold Chain Points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26,384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40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National cold chain MIS (NCCMIS) data updated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674 districts</a:t>
                      </a:r>
                      <a:endParaRPr lang="en-IN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27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ILR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33447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16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DF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31354</a:t>
                      </a:r>
                      <a:endParaRPr lang="en-IN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8058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ILR </a:t>
                      </a:r>
                      <a:r>
                        <a:rPr kumimoji="0" lang="en-IN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indented</a:t>
                      </a:r>
                      <a:r>
                        <a:rPr lang="en-IN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IN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13205</a:t>
                      </a:r>
                      <a:endParaRPr lang="en-IN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496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DF </a:t>
                      </a:r>
                      <a:r>
                        <a:rPr lang="en-IN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indented</a:t>
                      </a:r>
                      <a:endParaRPr lang="en-IN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11640</a:t>
                      </a:r>
                      <a:endParaRPr lang="en-IN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500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r>
                        <a:rPr kumimoji="0" lang="en-IN" sz="24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of Cold Chain technicians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456</a:t>
                      </a:r>
                    </a:p>
                  </a:txBody>
                  <a:tcPr marL="68580" marR="68580" marT="0" marB="0"/>
                </a:tc>
              </a:tr>
              <a:tr h="559510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Technicians trained </a:t>
                      </a:r>
                      <a:r>
                        <a:rPr kumimoji="0" lang="en-IN" sz="24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 WIC/WIF (</a:t>
                      </a:r>
                      <a:r>
                        <a:rPr kumimoji="0" lang="en-IN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2014-15) till </a:t>
                      </a:r>
                      <a:r>
                        <a:rPr kumimoji="0" lang="en-IN" sz="24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68580" marR="68580" marT="0" marB="0"/>
                </a:tc>
              </a:tr>
              <a:tr h="311484"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Technicians trained </a:t>
                      </a:r>
                      <a:r>
                        <a:rPr kumimoji="0" lang="en-IN" sz="24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 ILR/DF (</a:t>
                      </a:r>
                      <a:r>
                        <a:rPr kumimoji="0" lang="en-IN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2014-15) till </a:t>
                      </a:r>
                      <a:r>
                        <a:rPr kumimoji="0" lang="en-IN" sz="24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en-IN" sz="24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2883" r="15747" b="7207"/>
          <a:stretch/>
        </p:blipFill>
        <p:spPr>
          <a:xfrm>
            <a:off x="6060931" y="1509498"/>
            <a:ext cx="3084644" cy="30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6" t="3244" r="14496" b="7027"/>
          <a:stretch/>
        </p:blipFill>
        <p:spPr>
          <a:xfrm>
            <a:off x="3022441" y="1532078"/>
            <a:ext cx="3133735" cy="30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requirement -IPV - NCCA-2014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r="14309" b="5764"/>
          <a:stretch/>
        </p:blipFill>
        <p:spPr>
          <a:xfrm>
            <a:off x="10782" y="1521128"/>
            <a:ext cx="3038180" cy="30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1772816"/>
            <a:ext cx="117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State level</a:t>
            </a:r>
          </a:p>
          <a:p>
            <a:pPr algn="ctr"/>
            <a:r>
              <a:rPr lang="en-US" b="1" dirty="0" smtClean="0"/>
              <a:t>5 states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77540" y="1772816"/>
            <a:ext cx="1371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District level</a:t>
            </a:r>
          </a:p>
          <a:p>
            <a:pPr algn="ctr"/>
            <a:r>
              <a:rPr lang="en-US" b="1" dirty="0" smtClean="0"/>
              <a:t>4 states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33083" y="1772816"/>
            <a:ext cx="1775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Sub-district level</a:t>
            </a:r>
          </a:p>
          <a:p>
            <a:pPr algn="ctr"/>
            <a:r>
              <a:rPr lang="en-US" b="1" dirty="0" smtClean="0"/>
              <a:t>5 states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6830" y="4839543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48 WICs needed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95331" y="4834223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2,601 ILRs needed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44192" y="4834223"/>
            <a:ext cx="2650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11,641 ILRs needed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2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2390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Strengthening the cold chain logistics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16280"/>
            <a:ext cx="8668072" cy="4846320"/>
          </a:xfrm>
        </p:spPr>
        <p:txBody>
          <a:bodyPr>
            <a:noAutofit/>
          </a:bodyPr>
          <a:lstStyle/>
          <a:p>
            <a:pPr algn="just"/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Cold chain assessment (NCCA)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carried out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 2014-15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focussing on gaps in cold chain considering introduction of newer vaccines and for phasing out CFC equipment as well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National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Chain and Vaccine Logistics Action Plan (NCCVLAP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-Under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GAVI HSS support focusing on findings of National Effective Vaccine Management (EVM)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NCCTC and NCCVMRC  have trained 238 technicians on ILR/DF and WIC/WIF repair and maintenance.</a:t>
            </a:r>
          </a:p>
          <a:p>
            <a:pPr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inverters and hybrid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solar invertors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SDD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encouraged for the areas with deficient electricity supply through NHM funding.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483 number of vaccine vans are supplied to strengthen  distribution of vaccine to CCP and 151 number will be supplied by June 2015.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438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7288"/>
            <a:ext cx="86106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Strengthening the cold chain logistics </a:t>
            </a:r>
            <a:r>
              <a:rPr lang="en-US" sz="1600" dirty="0" err="1" smtClean="0"/>
              <a:t>Contd</a:t>
            </a:r>
            <a:r>
              <a:rPr lang="en-US" sz="3600" dirty="0" smtClean="0"/>
              <a:t>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16280"/>
            <a:ext cx="8740080" cy="4846320"/>
          </a:xfrm>
        </p:spPr>
        <p:txBody>
          <a:bodyPr>
            <a:noAutofit/>
          </a:bodyPr>
          <a:lstStyle/>
          <a:p>
            <a:pPr algn="just"/>
            <a:r>
              <a:rPr lang="en-I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</a:t>
            </a:r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1200 ILR(L), 1200 ILR(S)  and 1200 DF (L) along with 250 Solar Direct Drive </a:t>
            </a:r>
            <a:r>
              <a:rPr 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UNICEF to strengthen cold chain.</a:t>
            </a:r>
          </a:p>
          <a:p>
            <a:pPr algn="just"/>
            <a:r>
              <a:rPr lang="en-I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Chain and Vaccine Management Course (ECCVMC)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</a:t>
            </a:r>
            <a:r>
              <a:rPr 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SIOs, CCOs and VLMs.</a:t>
            </a:r>
            <a:endParaRPr 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 cold chain Capacity building of States: 10 </a:t>
            </a:r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nos. of 40 cubic </a:t>
            </a:r>
            <a:r>
              <a:rPr lang="en-IN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mtr</a:t>
            </a:r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WIC and 2 </a:t>
            </a:r>
            <a:r>
              <a:rPr lang="en-IN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I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WIF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recently 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supplied to Bihar, UP, Rajasthan and GMSD </a:t>
            </a:r>
            <a:r>
              <a:rPr lang="en-IN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Karnal</a:t>
            </a:r>
            <a:r>
              <a:rPr 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 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GAVI </a:t>
            </a:r>
            <a:r>
              <a:rPr 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support. Installation will 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carried out 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next three months.</a:t>
            </a:r>
          </a:p>
          <a:p>
            <a:pPr algn="just"/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GMSDs cold chain capacity building </a:t>
            </a:r>
            <a:r>
              <a:rPr 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I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I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M/S </a:t>
            </a:r>
            <a:r>
              <a:rPr lang="en-IN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HLL.</a:t>
            </a:r>
            <a:r>
              <a:rPr 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cubic </a:t>
            </a:r>
            <a:r>
              <a:rPr lang="en-I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mtrs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WIC will be supplied to GMSD Kolkata and Mumbai, 100 cubic </a:t>
            </a:r>
            <a:r>
              <a:rPr lang="en-I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Mtr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Chennai, 60 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cubic </a:t>
            </a:r>
            <a:r>
              <a:rPr lang="en-I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mtr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Hyderabad </a:t>
            </a:r>
            <a:r>
              <a:rPr 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cubic </a:t>
            </a:r>
            <a:r>
              <a:rPr lang="en-I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mtr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Guwahati</a:t>
            </a:r>
            <a:r>
              <a:rPr lang="en-I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 encouraged for decentralized procurement as per the need under DGS&amp;D rate contract.</a:t>
            </a:r>
            <a:endParaRPr 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300" dirty="0"/>
          </a:p>
          <a:p>
            <a:endParaRPr lang="en-IN" sz="2300" dirty="0"/>
          </a:p>
        </p:txBody>
      </p:sp>
    </p:spTree>
    <p:extLst>
      <p:ext uri="{BB962C8B-B14F-4D97-AF65-F5344CB8AC3E}">
        <p14:creationId xmlns:p14="http://schemas.microsoft.com/office/powerpoint/2010/main" val="20348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718061" y="1124744"/>
            <a:ext cx="7641981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863600"/>
          </a:xfrm>
          <a:noFill/>
        </p:spPr>
        <p:txBody>
          <a:bodyPr/>
          <a:lstStyle/>
          <a:p>
            <a:pPr eaLnBrk="1" hangingPunct="1"/>
            <a:r>
              <a:rPr lang="en-GB" sz="3500" b="1" dirty="0" smtClean="0">
                <a:solidFill>
                  <a:srgbClr val="000066"/>
                </a:solidFill>
              </a:rPr>
              <a:t>Recommendations: Maintaining immunity</a:t>
            </a:r>
            <a:endParaRPr lang="en-US" sz="3500" dirty="0" smtClean="0">
              <a:solidFill>
                <a:srgbClr val="0000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" y="1665144"/>
            <a:ext cx="4458885" cy="33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32" y="1665144"/>
            <a:ext cx="4484460" cy="33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6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dirty="0" smtClean="0"/>
              <a:t>25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IEAG Recommendations: 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</a:rPr>
              <a:t>Thematic areas</a:t>
            </a:r>
            <a:endParaRPr lang="en-US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Maintaining immunity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Detecting and responding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Certification 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Reducing risk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Preparing tOPV/bOPV switch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Building on polio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Protecting the investments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3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46" y="115903"/>
            <a:ext cx="8698523" cy="936625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0066"/>
                </a:solidFill>
              </a:rPr>
              <a:t>Recommendations: Building on polio</a:t>
            </a:r>
            <a:endParaRPr lang="en-US" sz="3600" b="1" dirty="0" smtClean="0">
              <a:solidFill>
                <a:srgbClr val="000066"/>
              </a:solidFill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650638" y="1196975"/>
            <a:ext cx="7641981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30" y="1329342"/>
            <a:ext cx="7115941" cy="5340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dirty="0" smtClean="0"/>
              <a:t>Building on polio</a:t>
            </a:r>
            <a:endParaRPr lang="en-US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992888" cy="511256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ea typeface="Gulim" pitchFamily="34" charset="-127"/>
              </a:rPr>
              <a:t>Polio infrastructure of WHO-NPSP being used for broader health gains</a:t>
            </a:r>
          </a:p>
          <a:p>
            <a:pPr lvl="1"/>
            <a:r>
              <a:rPr lang="en-US" dirty="0" smtClean="0">
                <a:latin typeface="+mj-lt"/>
                <a:ea typeface="Gulim" pitchFamily="34" charset="-127"/>
              </a:rPr>
              <a:t>Strengthening routine immunization</a:t>
            </a:r>
          </a:p>
          <a:p>
            <a:pPr lvl="1"/>
            <a:r>
              <a:rPr lang="en-US" dirty="0" smtClean="0">
                <a:latin typeface="+mj-lt"/>
                <a:ea typeface="Gulim" pitchFamily="34" charset="-127"/>
              </a:rPr>
              <a:t>AEFI surveillance</a:t>
            </a:r>
          </a:p>
          <a:p>
            <a:pPr lvl="1"/>
            <a:r>
              <a:rPr lang="en-US" dirty="0" smtClean="0">
                <a:latin typeface="+mj-lt"/>
                <a:ea typeface="Gulim" pitchFamily="34" charset="-127"/>
              </a:rPr>
              <a:t>Measles elimination &amp; rubella and CRS control</a:t>
            </a:r>
          </a:p>
          <a:p>
            <a:pPr lvl="1"/>
            <a:r>
              <a:rPr lang="en-US" dirty="0" smtClean="0">
                <a:latin typeface="+mj-lt"/>
                <a:ea typeface="Gulim" pitchFamily="34" charset="-127"/>
              </a:rPr>
              <a:t>Kala-</a:t>
            </a:r>
            <a:r>
              <a:rPr lang="en-US" dirty="0" err="1" smtClean="0">
                <a:latin typeface="+mj-lt"/>
                <a:ea typeface="Gulim" pitchFamily="34" charset="-127"/>
              </a:rPr>
              <a:t>azar</a:t>
            </a:r>
            <a:r>
              <a:rPr lang="en-US" dirty="0" smtClean="0">
                <a:latin typeface="+mj-lt"/>
                <a:ea typeface="Gulim" pitchFamily="34" charset="-127"/>
              </a:rPr>
              <a:t> elimination</a:t>
            </a:r>
          </a:p>
          <a:p>
            <a:pPr lvl="1"/>
            <a:r>
              <a:rPr lang="en-US" dirty="0" smtClean="0">
                <a:latin typeface="+mj-lt"/>
                <a:ea typeface="Gulim" pitchFamily="34" charset="-127"/>
              </a:rPr>
              <a:t>Maternal &amp; neonatal tetanus elimination</a:t>
            </a:r>
          </a:p>
          <a:p>
            <a:pPr lvl="1"/>
            <a:r>
              <a:rPr lang="en-US" dirty="0" smtClean="0">
                <a:latin typeface="+mj-lt"/>
                <a:ea typeface="Gulim" pitchFamily="34" charset="-127"/>
              </a:rPr>
              <a:t>Establishing laboratory supported vaccine preventable disease (VPD) surveillance based on the AFP surveillance system</a:t>
            </a:r>
            <a:endParaRPr lang="en-US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5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dirty="0" smtClean="0"/>
              <a:t>VPD surveillance</a:t>
            </a:r>
            <a:endParaRPr lang="en-US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86" y="1340768"/>
            <a:ext cx="5690164" cy="50405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+mj-lt"/>
                <a:ea typeface="Gulim" pitchFamily="34" charset="-127"/>
              </a:rPr>
              <a:t>Surveillance for diphtheria, pertussis and neonatal tetanus launched in Haryana with support from WHO-India</a:t>
            </a:r>
          </a:p>
          <a:p>
            <a:pPr>
              <a:buFontTx/>
              <a:buNone/>
            </a:pPr>
            <a:endParaRPr lang="en-US" sz="1600" dirty="0" smtClean="0">
              <a:latin typeface="+mj-lt"/>
              <a:ea typeface="Gulim" pitchFamily="34" charset="-127"/>
            </a:endParaRPr>
          </a:p>
          <a:p>
            <a:r>
              <a:rPr lang="en-US" dirty="0" smtClean="0">
                <a:latin typeface="+mj-lt"/>
                <a:ea typeface="Gulim" pitchFamily="34" charset="-127"/>
              </a:rPr>
              <a:t>Polio surveillance used as a platform</a:t>
            </a:r>
          </a:p>
          <a:p>
            <a:pPr>
              <a:buFontTx/>
              <a:buNone/>
            </a:pPr>
            <a:endParaRPr lang="en-US" sz="1600" dirty="0" smtClean="0">
              <a:latin typeface="+mj-lt"/>
              <a:ea typeface="Gulim" pitchFamily="34" charset="-127"/>
            </a:endParaRPr>
          </a:p>
          <a:p>
            <a:r>
              <a:rPr lang="en-US" dirty="0" smtClean="0">
                <a:latin typeface="+mj-lt"/>
                <a:ea typeface="Gulim" pitchFamily="34" charset="-127"/>
              </a:rPr>
              <a:t>Laboratory confirmation of suspected cases of diphtheria and pertussis an integral part of surveillance</a:t>
            </a:r>
          </a:p>
          <a:p>
            <a:pPr>
              <a:buFontTx/>
              <a:buNone/>
            </a:pPr>
            <a:endParaRPr lang="en-US" sz="1800" dirty="0" smtClean="0">
              <a:latin typeface="+mj-lt"/>
              <a:ea typeface="Gulim" pitchFamily="34" charset="-127"/>
            </a:endParaRPr>
          </a:p>
          <a:p>
            <a:r>
              <a:rPr lang="en-US" dirty="0" smtClean="0">
                <a:latin typeface="+mj-lt"/>
                <a:ea typeface="Gulim" pitchFamily="34" charset="-127"/>
              </a:rPr>
              <a:t>Plan to expand VPD surveillance in three additional states in 2015</a:t>
            </a:r>
            <a:endParaRPr lang="en-US" dirty="0">
              <a:latin typeface="+mj-lt"/>
            </a:endParaRPr>
          </a:p>
        </p:txBody>
      </p:sp>
      <p:pic>
        <p:nvPicPr>
          <p:cNvPr id="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>
            <a:fillRect/>
          </a:stretch>
        </p:blipFill>
        <p:spPr bwMode="auto">
          <a:xfrm rot="429391">
            <a:off x="5765400" y="1733715"/>
            <a:ext cx="3063916" cy="357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8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dirty="0" smtClean="0"/>
              <a:t>25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IEAG Recommendations: 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</a:rPr>
              <a:t>Thematic areas</a:t>
            </a:r>
            <a:endParaRPr lang="en-US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Maintaining immunity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Detecting and responding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Certification 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Reducing risk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Preparing tOPV/bOPV switch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Building on polio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Protecting the investments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2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903"/>
            <a:ext cx="9144000" cy="936625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0066"/>
                </a:solidFill>
              </a:rPr>
              <a:t>Recommendations: Protecting the investments</a:t>
            </a:r>
            <a:endParaRPr lang="en-US" sz="3600" b="1" dirty="0" smtClean="0">
              <a:solidFill>
                <a:srgbClr val="000066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50638" y="1196975"/>
            <a:ext cx="7641981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4" y="1362075"/>
            <a:ext cx="7156132" cy="536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2671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dirty="0" smtClean="0"/>
              <a:t>Protecting the investments</a:t>
            </a:r>
            <a:endParaRPr lang="en-US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424936" cy="525658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  <a:ea typeface="Gulim" pitchFamily="34" charset="-127"/>
              </a:rPr>
              <a:t>Polio eradication remains a priority for government &amp; partners</a:t>
            </a:r>
          </a:p>
          <a:p>
            <a:r>
              <a:rPr lang="en-US" dirty="0" smtClean="0">
                <a:latin typeface="+mj-lt"/>
                <a:ea typeface="Gulim" pitchFamily="34" charset="-127"/>
              </a:rPr>
              <a:t>Sustained financial commitment from GoI for polio eradication activities</a:t>
            </a:r>
          </a:p>
          <a:p>
            <a:r>
              <a:rPr lang="en-US" dirty="0" smtClean="0">
                <a:latin typeface="+mj-lt"/>
                <a:ea typeface="Gulim" pitchFamily="34" charset="-127"/>
              </a:rPr>
              <a:t>Partners have maintained polio human resources &amp; infrastructure</a:t>
            </a:r>
          </a:p>
          <a:p>
            <a:pPr lvl="1"/>
            <a:r>
              <a:rPr lang="en-US" dirty="0" smtClean="0">
                <a:latin typeface="+mj-lt"/>
                <a:ea typeface="Gulim" pitchFamily="34" charset="-127"/>
              </a:rPr>
              <a:t>Partners transitioning to support routine immunization strengthening &amp; other health interventions for broader public health gains</a:t>
            </a:r>
          </a:p>
          <a:p>
            <a:r>
              <a:rPr lang="en-US" dirty="0" smtClean="0">
                <a:latin typeface="+mj-lt"/>
                <a:ea typeface="Gulim" pitchFamily="34" charset="-127"/>
              </a:rPr>
              <a:t>Polio laboratory operations funding provided by GoI since January 2014</a:t>
            </a:r>
            <a:endParaRPr lang="en-US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7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Thanks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12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34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Scope and frequency of polio campaigns</a:t>
            </a:r>
          </a:p>
        </p:txBody>
      </p:sp>
      <p:sp>
        <p:nvSpPr>
          <p:cNvPr id="10253" name="Text Box 25"/>
          <p:cNvSpPr txBox="1">
            <a:spLocks noChangeArrowheads="1"/>
          </p:cNvSpPr>
          <p:nvPr/>
        </p:nvSpPr>
        <p:spPr bwMode="auto">
          <a:xfrm>
            <a:off x="609623" y="6550265"/>
            <a:ext cx="1176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latin typeface="Lucida Sans" panose="020B0602030504020204" pitchFamily="34" charset="0"/>
              </a:rPr>
              <a:t>Conducted</a:t>
            </a:r>
            <a:endParaRPr lang="en-US" altLang="en-US" sz="1400" b="1" dirty="0">
              <a:latin typeface="Lucida Sans" panose="020B0602030504020204" pitchFamily="34" charset="0"/>
            </a:endParaRPr>
          </a:p>
        </p:txBody>
      </p:sp>
      <p:grpSp>
        <p:nvGrpSpPr>
          <p:cNvPr id="10254" name="Group 31"/>
          <p:cNvGrpSpPr>
            <a:grpSpLocks/>
          </p:cNvGrpSpPr>
          <p:nvPr/>
        </p:nvGrpSpPr>
        <p:grpSpPr bwMode="auto">
          <a:xfrm>
            <a:off x="538184" y="6046986"/>
            <a:ext cx="1306851" cy="442912"/>
            <a:chOff x="2462" y="3838"/>
            <a:chExt cx="2587" cy="361"/>
          </a:xfrm>
        </p:grpSpPr>
        <p:sp>
          <p:nvSpPr>
            <p:cNvPr id="10261" name="Line 32"/>
            <p:cNvSpPr>
              <a:spLocks noChangeShapeType="1"/>
            </p:cNvSpPr>
            <p:nvPr/>
          </p:nvSpPr>
          <p:spPr bwMode="auto">
            <a:xfrm>
              <a:off x="2462" y="4020"/>
              <a:ext cx="2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33"/>
            <p:cNvSpPr>
              <a:spLocks noChangeShapeType="1"/>
            </p:cNvSpPr>
            <p:nvPr/>
          </p:nvSpPr>
          <p:spPr bwMode="auto">
            <a:xfrm flipV="1">
              <a:off x="2462" y="383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34"/>
            <p:cNvSpPr>
              <a:spLocks noChangeShapeType="1"/>
            </p:cNvSpPr>
            <p:nvPr/>
          </p:nvSpPr>
          <p:spPr bwMode="auto">
            <a:xfrm flipV="1">
              <a:off x="5049" y="383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35"/>
            <p:cNvSpPr>
              <a:spLocks noChangeShapeType="1"/>
            </p:cNvSpPr>
            <p:nvPr/>
          </p:nvSpPr>
          <p:spPr bwMode="auto">
            <a:xfrm flipV="1">
              <a:off x="3742" y="401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137514"/>
              </p:ext>
            </p:extLst>
          </p:nvPr>
        </p:nvGraphicFramePr>
        <p:xfrm>
          <a:off x="338159" y="506412"/>
          <a:ext cx="8569325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Chart" r:id="rId4" imgW="6096060" imgH="4067085" progId="MSGraph.Chart.8">
                  <p:embed followColorScheme="full"/>
                </p:oleObj>
              </mc:Choice>
              <mc:Fallback>
                <p:oleObj name="Chart" r:id="rId4" imgW="6096060" imgH="4067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5728" t="57596" b="7658"/>
                      <a:stretch>
                        <a:fillRect/>
                      </a:stretch>
                    </p:blipFill>
                    <p:spPr bwMode="auto">
                      <a:xfrm>
                        <a:off x="338159" y="506412"/>
                        <a:ext cx="8569325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1845020" y="6047303"/>
            <a:ext cx="6841785" cy="442912"/>
            <a:chOff x="2462" y="3838"/>
            <a:chExt cx="2587" cy="361"/>
          </a:xfrm>
        </p:grpSpPr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2462" y="4020"/>
              <a:ext cx="2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V="1">
              <a:off x="2462" y="383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5049" y="383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V="1">
              <a:off x="3742" y="401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4794561" y="6514486"/>
            <a:ext cx="9204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latin typeface="Lucida Sans" panose="020B0602030504020204" pitchFamily="34" charset="0"/>
              </a:rPr>
              <a:t>Planned</a:t>
            </a:r>
            <a:endParaRPr lang="en-US" altLang="en-US" sz="1400" b="1" dirty="0">
              <a:latin typeface="Lucida Sans" panose="020B0602030504020204" pitchFamily="34" charset="0"/>
            </a:endParaRPr>
          </a:p>
        </p:txBody>
      </p:sp>
      <p:pic>
        <p:nvPicPr>
          <p:cNvPr id="38" name="Picture 3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2779" r="14197" b="2779"/>
          <a:stretch>
            <a:fillRect/>
          </a:stretch>
        </p:blipFill>
        <p:spPr bwMode="auto">
          <a:xfrm>
            <a:off x="1295400" y="1166238"/>
            <a:ext cx="1096962" cy="10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779" r="14209" b="2779"/>
          <a:stretch>
            <a:fillRect/>
          </a:stretch>
        </p:blipFill>
        <p:spPr bwMode="auto">
          <a:xfrm>
            <a:off x="198438" y="1143000"/>
            <a:ext cx="1096962" cy="10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0" descr="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2367" r="13998" b="3036"/>
          <a:stretch>
            <a:fillRect/>
          </a:stretch>
        </p:blipFill>
        <p:spPr bwMode="auto">
          <a:xfrm>
            <a:off x="2424478" y="1476768"/>
            <a:ext cx="699743" cy="71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4" descr="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2902" r="13768" b="2965"/>
          <a:stretch>
            <a:fillRect/>
          </a:stretch>
        </p:blipFill>
        <p:spPr bwMode="auto">
          <a:xfrm>
            <a:off x="3886205" y="1477160"/>
            <a:ext cx="703263" cy="71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4" descr="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2902" r="13768" b="2965"/>
          <a:stretch>
            <a:fillRect/>
          </a:stretch>
        </p:blipFill>
        <p:spPr bwMode="auto">
          <a:xfrm>
            <a:off x="5937593" y="1468436"/>
            <a:ext cx="703263" cy="71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4" descr="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2902" r="13768" b="2965"/>
          <a:stretch>
            <a:fillRect/>
          </a:stretch>
        </p:blipFill>
        <p:spPr bwMode="auto">
          <a:xfrm>
            <a:off x="7315205" y="1468436"/>
            <a:ext cx="703263" cy="71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354279"/>
              </p:ext>
            </p:extLst>
          </p:nvPr>
        </p:nvGraphicFramePr>
        <p:xfrm>
          <a:off x="346095" y="2259055"/>
          <a:ext cx="856932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Chart" r:id="rId9" imgW="6096060" imgH="4067085" progId="MSGraph.Chart.8">
                  <p:embed followColorScheme="full"/>
                </p:oleObj>
              </mc:Choice>
              <mc:Fallback>
                <p:oleObj name="Chart" r:id="rId9" imgW="6096060" imgH="4067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 l="5728" t="57596" b="7658"/>
                      <a:stretch>
                        <a:fillRect/>
                      </a:stretch>
                    </p:blipFill>
                    <p:spPr bwMode="auto">
                      <a:xfrm>
                        <a:off x="346095" y="2259055"/>
                        <a:ext cx="8569325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619500" y="685800"/>
            <a:ext cx="16383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2013</a:t>
            </a:r>
            <a:endParaRPr lang="en-US" b="1" dirty="0"/>
          </a:p>
        </p:txBody>
      </p:sp>
      <p:sp>
        <p:nvSpPr>
          <p:cNvPr id="44" name="Rectangle 43"/>
          <p:cNvSpPr/>
          <p:nvPr/>
        </p:nvSpPr>
        <p:spPr>
          <a:xfrm>
            <a:off x="3657600" y="2514600"/>
            <a:ext cx="16383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2014</a:t>
            </a:r>
            <a:endParaRPr lang="en-US" b="1" dirty="0"/>
          </a:p>
        </p:txBody>
      </p:sp>
      <p:pic>
        <p:nvPicPr>
          <p:cNvPr id="47" name="Picture 3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2779" r="14197" b="2779"/>
          <a:stretch>
            <a:fillRect/>
          </a:stretch>
        </p:blipFill>
        <p:spPr bwMode="auto">
          <a:xfrm>
            <a:off x="1282020" y="2904324"/>
            <a:ext cx="1096962" cy="10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779" r="14209" b="2779"/>
          <a:stretch>
            <a:fillRect/>
          </a:stretch>
        </p:blipFill>
        <p:spPr bwMode="auto">
          <a:xfrm>
            <a:off x="185058" y="2895600"/>
            <a:ext cx="1096962" cy="10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3" descr="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t="2991" r="17963" b="3653"/>
          <a:stretch>
            <a:fillRect/>
          </a:stretch>
        </p:blipFill>
        <p:spPr bwMode="auto">
          <a:xfrm>
            <a:off x="7316675" y="3219162"/>
            <a:ext cx="70178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7" t="2446" r="17787" b="2954"/>
          <a:stretch>
            <a:fillRect/>
          </a:stretch>
        </p:blipFill>
        <p:spPr bwMode="auto">
          <a:xfrm>
            <a:off x="2503757" y="3219162"/>
            <a:ext cx="69162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4" descr="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2902" r="13768" b="2965"/>
          <a:stretch>
            <a:fillRect/>
          </a:stretch>
        </p:blipFill>
        <p:spPr bwMode="auto">
          <a:xfrm>
            <a:off x="4705447" y="3227886"/>
            <a:ext cx="70475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108548"/>
              </p:ext>
            </p:extLst>
          </p:nvPr>
        </p:nvGraphicFramePr>
        <p:xfrm>
          <a:off x="348363" y="4087850"/>
          <a:ext cx="856932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Chart" r:id="rId13" imgW="6096060" imgH="4067085" progId="MSGraph.Chart.8">
                  <p:embed followColorScheme="full"/>
                </p:oleObj>
              </mc:Choice>
              <mc:Fallback>
                <p:oleObj name="Chart" r:id="rId13" imgW="6096060" imgH="40670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 l="5728" t="57596" b="7658"/>
                      <a:stretch>
                        <a:fillRect/>
                      </a:stretch>
                    </p:blipFill>
                    <p:spPr bwMode="auto">
                      <a:xfrm>
                        <a:off x="348363" y="4087850"/>
                        <a:ext cx="8569325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3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2779" r="14197" b="2779"/>
          <a:stretch>
            <a:fillRect/>
          </a:stretch>
        </p:blipFill>
        <p:spPr bwMode="auto">
          <a:xfrm>
            <a:off x="1296534" y="4733124"/>
            <a:ext cx="1096962" cy="10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779" r="14209" b="2779"/>
          <a:stretch>
            <a:fillRect/>
          </a:stretch>
        </p:blipFill>
        <p:spPr bwMode="auto">
          <a:xfrm>
            <a:off x="199572" y="4724400"/>
            <a:ext cx="1096962" cy="10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3657600" y="4419600"/>
            <a:ext cx="16383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6791012" y="892124"/>
            <a:ext cx="218587" cy="171043"/>
          </a:xfrm>
          <a:prstGeom prst="rect">
            <a:avLst/>
          </a:prstGeom>
          <a:solidFill>
            <a:srgbClr val="6EDC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09584" y="79690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tOPV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7945703" y="903009"/>
            <a:ext cx="218587" cy="171043"/>
          </a:xfrm>
          <a:prstGeom prst="rect">
            <a:avLst/>
          </a:prstGeom>
          <a:solidFill>
            <a:srgbClr val="83F9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8164270" y="8077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OPV</a:t>
            </a:r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395542" y="620688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3" descr="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t="2991" r="17963" b="3653"/>
          <a:stretch>
            <a:fillRect/>
          </a:stretch>
        </p:blipFill>
        <p:spPr bwMode="auto">
          <a:xfrm>
            <a:off x="7308304" y="5013256"/>
            <a:ext cx="70178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3" descr="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t="2991" r="17963" b="3653"/>
          <a:stretch>
            <a:fillRect/>
          </a:stretch>
        </p:blipFill>
        <p:spPr bwMode="auto">
          <a:xfrm>
            <a:off x="3995936" y="5013176"/>
            <a:ext cx="70178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3" descr="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t="2991" r="17963" b="3653"/>
          <a:stretch>
            <a:fillRect/>
          </a:stretch>
        </p:blipFill>
        <p:spPr bwMode="auto">
          <a:xfrm>
            <a:off x="2627784" y="5013176"/>
            <a:ext cx="70178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8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Seroprevalence survey conducted in 2014 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394189"/>
              </p:ext>
            </p:extLst>
          </p:nvPr>
        </p:nvGraphicFramePr>
        <p:xfrm>
          <a:off x="457200" y="160020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991614"/>
            <a:ext cx="467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Sero</a:t>
            </a:r>
            <a:r>
              <a:rPr lang="en-US" dirty="0" smtClean="0"/>
              <a:t>-positivity by state, age group: 6-11 months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5542" y="836712"/>
            <a:ext cx="8352928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6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of SIAs maintained</a:t>
            </a:r>
            <a:br>
              <a:rPr lang="en-US" dirty="0" smtClean="0"/>
            </a:br>
            <a:r>
              <a:rPr lang="en-US" alt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missed children in independent post campaign survey by state</a:t>
            </a:r>
            <a:endParaRPr lang="en-US" sz="22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434919"/>
              </p:ext>
            </p:extLst>
          </p:nvPr>
        </p:nvGraphicFramePr>
        <p:xfrm>
          <a:off x="-1567" y="1029072"/>
          <a:ext cx="9036051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Chart" r:id="rId3" imgW="6096090" imgH="4067280" progId="MSGraph.Chart.8">
                  <p:embed followColorScheme="full"/>
                </p:oleObj>
              </mc:Choice>
              <mc:Fallback>
                <p:oleObj name="Chart" r:id="rId3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2557"/>
                      <a:stretch>
                        <a:fillRect/>
                      </a:stretch>
                    </p:blipFill>
                    <p:spPr bwMode="auto">
                      <a:xfrm>
                        <a:off x="-1567" y="1029072"/>
                        <a:ext cx="9036051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331" y="6474223"/>
            <a:ext cx="9083675" cy="3746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en-US" sz="2400" b="0">
              <a:latin typeface="Calibri" pitchFamily="34" charset="0"/>
              <a:cs typeface="Arial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820759" y="3760592"/>
            <a:ext cx="5116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Bihar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374796" y="3760592"/>
            <a:ext cx="10230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Uttar Pradesh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2451101" y="3760592"/>
            <a:ext cx="497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Delhi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235346" y="3760592"/>
            <a:ext cx="6110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Punjab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3886221" y="3760592"/>
            <a:ext cx="8306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Jharkhand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4675216" y="3760592"/>
            <a:ext cx="9525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West Bengal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645173" y="3760592"/>
            <a:ext cx="6880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Haryana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315098" y="3760592"/>
            <a:ext cx="9444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Maharashtra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296150" y="3760592"/>
            <a:ext cx="6319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Gujarat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8050221" y="3760592"/>
            <a:ext cx="7954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Rajasthan</a:t>
            </a: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755671" y="1219002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2013</a:t>
            </a: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 rot="16200000">
            <a:off x="-574215" y="2214326"/>
            <a:ext cx="15135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000000"/>
                </a:solidFill>
                <a:cs typeface="Arial" charset="0"/>
              </a:rPr>
              <a:t>Percent unimmunized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679655"/>
              </p:ext>
            </p:extLst>
          </p:nvPr>
        </p:nvGraphicFramePr>
        <p:xfrm>
          <a:off x="-4754" y="3913586"/>
          <a:ext cx="9036051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Chart" r:id="rId5" imgW="6096090" imgH="4067280" progId="MSGraph.Chart.8">
                  <p:embed followColorScheme="full"/>
                </p:oleObj>
              </mc:Choice>
              <mc:Fallback>
                <p:oleObj name="Chart" r:id="rId5" imgW="6096090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t="2557"/>
                      <a:stretch>
                        <a:fillRect/>
                      </a:stretch>
                    </p:blipFill>
                    <p:spPr bwMode="auto">
                      <a:xfrm>
                        <a:off x="-4754" y="3913586"/>
                        <a:ext cx="9036051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17583" y="6644128"/>
            <a:ext cx="5116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Bihar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371621" y="6644128"/>
            <a:ext cx="10230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Uttar Pradesh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447925" y="6644128"/>
            <a:ext cx="497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Delhi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232172" y="6644128"/>
            <a:ext cx="6110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Punjab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883046" y="6644128"/>
            <a:ext cx="8306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Jharkhand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672039" y="6644128"/>
            <a:ext cx="9525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West Bengal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5641998" y="6644128"/>
            <a:ext cx="6880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Haryana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311923" y="6644128"/>
            <a:ext cx="9444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Maharashtra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292976" y="6644128"/>
            <a:ext cx="6319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Gujarat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8027997" y="6644128"/>
            <a:ext cx="7954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800000"/>
                </a:solidFill>
                <a:cs typeface="Arial" charset="0"/>
              </a:rPr>
              <a:t>Rajasthan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752496" y="4080273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2014</a:t>
            </a: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 rot="16200000">
            <a:off x="-577390" y="5075597"/>
            <a:ext cx="15135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000000"/>
                </a:solidFill>
                <a:cs typeface="Arial" charset="0"/>
              </a:rPr>
              <a:t>Percent unimmunized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95542" y="1048666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Continued involvement of government</a:t>
            </a:r>
            <a:br>
              <a:rPr lang="en-US" dirty="0" smtClean="0"/>
            </a:b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Task Force meetings: ranking</a:t>
            </a:r>
            <a:endParaRPr lang="en-US" sz="22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95542" y="1048666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-15875" y="5335588"/>
            <a:ext cx="4351338" cy="1477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Ranking of DTFs based on:</a:t>
            </a:r>
          </a:p>
          <a:p>
            <a:pPr marL="0" marR="0" lvl="1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 Presence of DM</a:t>
            </a:r>
          </a:p>
          <a:p>
            <a:pPr marL="0" marR="0" lvl="1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 Discussion time on polio</a:t>
            </a:r>
          </a:p>
          <a:p>
            <a:pPr marL="0" marR="0" lvl="1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 Presence of appropriate members</a:t>
            </a:r>
          </a:p>
          <a:p>
            <a:pPr marL="0" marR="0" lvl="1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 Appropriateness of decisions</a:t>
            </a:r>
          </a:p>
          <a:p>
            <a:pPr marL="0" marR="0" lvl="1" indent="0" defTabSz="91440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  Implementation of decisions</a:t>
            </a:r>
          </a:p>
        </p:txBody>
      </p:sp>
      <p:pic>
        <p:nvPicPr>
          <p:cNvPr id="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8804" r="16174" b="6944"/>
          <a:stretch>
            <a:fillRect/>
          </a:stretch>
        </p:blipFill>
        <p:spPr bwMode="auto">
          <a:xfrm>
            <a:off x="219988" y="1132440"/>
            <a:ext cx="3773184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8" t="3512" r="27143" b="3198"/>
          <a:stretch/>
        </p:blipFill>
        <p:spPr>
          <a:xfrm>
            <a:off x="4768970" y="1125182"/>
            <a:ext cx="3773770" cy="396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66263" y="159916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NIDs 2014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46131" y="159916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NIDs 2015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05861"/>
              </p:ext>
            </p:extLst>
          </p:nvPr>
        </p:nvGraphicFramePr>
        <p:xfrm>
          <a:off x="3550096" y="4953000"/>
          <a:ext cx="5486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Both DTFs good / average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35% districts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51% districts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One DTF good / average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48% districts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34% districts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Both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DTFs poor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11% districts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10% districts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Both DTFs not held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6% districts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5% districts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8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dirty="0" smtClean="0"/>
              <a:t>25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IEAG Recommendations: 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</a:rPr>
              <a:t>Thematic areas</a:t>
            </a:r>
            <a:endParaRPr lang="en-US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Maintaining immunity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Detecting and responding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Certification 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Reducing risk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Preparing tOPV/bOPV switch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Building on polio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Protecting the investments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5542" y="980728"/>
            <a:ext cx="8352928" cy="0"/>
          </a:xfrm>
          <a:prstGeom prst="line">
            <a:avLst/>
          </a:prstGeom>
          <a:ln w="28575">
            <a:solidFill>
              <a:srgbClr val="DDD9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81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718060" y="1341438"/>
            <a:ext cx="7641981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61938"/>
            <a:ext cx="9143999" cy="863600"/>
          </a:xfrm>
          <a:noFill/>
        </p:spPr>
        <p:txBody>
          <a:bodyPr/>
          <a:lstStyle/>
          <a:p>
            <a:pPr eaLnBrk="1" hangingPunct="1"/>
            <a:r>
              <a:rPr lang="en-GB" sz="3300" b="1" dirty="0" smtClean="0">
                <a:solidFill>
                  <a:srgbClr val="000066"/>
                </a:solidFill>
              </a:rPr>
              <a:t>Recommendations: Detecting &amp; responding</a:t>
            </a:r>
            <a:endParaRPr lang="en-US" sz="3300" dirty="0" smtClean="0">
              <a:solidFill>
                <a:srgbClr val="00006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" y="1786460"/>
            <a:ext cx="4438579" cy="33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32" y="1777660"/>
            <a:ext cx="4456356" cy="33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1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1347</Words>
  <Application>Microsoft Office PowerPoint</Application>
  <PresentationFormat>On-screen Show (4:3)</PresentationFormat>
  <Paragraphs>291</Paragraphs>
  <Slides>37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Office Theme</vt:lpstr>
      <vt:lpstr>Default Design</vt:lpstr>
      <vt:lpstr>1_Default Design</vt:lpstr>
      <vt:lpstr>1_Office Theme</vt:lpstr>
      <vt:lpstr>2_Office Theme</vt:lpstr>
      <vt:lpstr>2_Default Design</vt:lpstr>
      <vt:lpstr>3_Default Design</vt:lpstr>
      <vt:lpstr>4_Default Design</vt:lpstr>
      <vt:lpstr>5_Default Design</vt:lpstr>
      <vt:lpstr>3_Office Theme</vt:lpstr>
      <vt:lpstr>4_Office Theme</vt:lpstr>
      <vt:lpstr>6_Default Design</vt:lpstr>
      <vt:lpstr>5_Office Theme</vt:lpstr>
      <vt:lpstr>Chart</vt:lpstr>
      <vt:lpstr>Action Taken Report  on recommendations of 25th IEAG</vt:lpstr>
      <vt:lpstr>25th IEAG Recommendations: Thematic areas</vt:lpstr>
      <vt:lpstr>Recommendations: Maintaining immunity</vt:lpstr>
      <vt:lpstr>PowerPoint Presentation</vt:lpstr>
      <vt:lpstr>Seroprevalence survey conducted in 2014 </vt:lpstr>
      <vt:lpstr>Quality of SIAs maintained Average missed children in independent post campaign survey by state</vt:lpstr>
      <vt:lpstr>Continued involvement of government District Task Force meetings: ranking</vt:lpstr>
      <vt:lpstr>25th IEAG Recommendations: Thematic areas</vt:lpstr>
      <vt:lpstr>Recommendations: Detecting &amp; responding</vt:lpstr>
      <vt:lpstr>Quality of surveillance maintained at par global standards</vt:lpstr>
      <vt:lpstr>Surveillance quality assurance through regular reviews</vt:lpstr>
      <vt:lpstr>Emergency preparedness &amp; response plan (EPRP)</vt:lpstr>
      <vt:lpstr>PowerPoint Presentation</vt:lpstr>
      <vt:lpstr>25th IEAG Recommendations: Thematic areas</vt:lpstr>
      <vt:lpstr>PowerPoint Presentation</vt:lpstr>
      <vt:lpstr>SEA region of WHO certified polio free: 27 March’14</vt:lpstr>
      <vt:lpstr>Mammoth task of phase 1 lab containment completed</vt:lpstr>
      <vt:lpstr>25th IEAG Recommendations: Thematic areas</vt:lpstr>
      <vt:lpstr>Recommendations – Reducing risk</vt:lpstr>
      <vt:lpstr>Mitigating risk of importation: Vaccination of travelers</vt:lpstr>
      <vt:lpstr>25th IEAG Recommendations: Thematic areas</vt:lpstr>
      <vt:lpstr>Recommendations: Preparing tOPV/bOPV switch</vt:lpstr>
      <vt:lpstr>Progress on tOPV/bOPV switch</vt:lpstr>
      <vt:lpstr>Cold chain assessment</vt:lpstr>
      <vt:lpstr>Number of vaccine stores in India </vt:lpstr>
      <vt:lpstr>Cold Chain inventory</vt:lpstr>
      <vt:lpstr>Additional requirement -IPV - NCCA-2014</vt:lpstr>
      <vt:lpstr>Strengthening the cold chain logistics </vt:lpstr>
      <vt:lpstr>Strengthening the cold chain logistics Contd </vt:lpstr>
      <vt:lpstr>25th IEAG Recommendations: Thematic areas</vt:lpstr>
      <vt:lpstr>Recommendations: Building on polio</vt:lpstr>
      <vt:lpstr>Building on polio</vt:lpstr>
      <vt:lpstr>VPD surveillance</vt:lpstr>
      <vt:lpstr>25th IEAG Recommendations: Thematic areas</vt:lpstr>
      <vt:lpstr>Recommendations: Protecting the investments</vt:lpstr>
      <vt:lpstr>Protecting the investments</vt:lpstr>
      <vt:lpstr>Thanks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Taken Report  on recommendations of 25th IEAG</dc:title>
  <dc:creator>RATHEE, Mandeep</dc:creator>
  <cp:lastModifiedBy>SETHI, Raman</cp:lastModifiedBy>
  <cp:revision>46</cp:revision>
  <dcterms:created xsi:type="dcterms:W3CDTF">2015-03-13T09:23:49Z</dcterms:created>
  <dcterms:modified xsi:type="dcterms:W3CDTF">2015-03-20T03:46:49Z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