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77" r:id="rId3"/>
    <p:sldMasterId id="2147483691" r:id="rId4"/>
  </p:sldMasterIdLst>
  <p:notesMasterIdLst>
    <p:notesMasterId r:id="rId43"/>
  </p:notesMasterIdLst>
  <p:handoutMasterIdLst>
    <p:handoutMasterId r:id="rId44"/>
  </p:handoutMasterIdLst>
  <p:sldIdLst>
    <p:sldId id="259" r:id="rId5"/>
    <p:sldId id="384" r:id="rId6"/>
    <p:sldId id="310" r:id="rId7"/>
    <p:sldId id="348" r:id="rId8"/>
    <p:sldId id="376" r:id="rId9"/>
    <p:sldId id="416" r:id="rId10"/>
    <p:sldId id="405" r:id="rId11"/>
    <p:sldId id="388" r:id="rId12"/>
    <p:sldId id="373" r:id="rId13"/>
    <p:sldId id="417" r:id="rId14"/>
    <p:sldId id="389" r:id="rId15"/>
    <p:sldId id="345" r:id="rId16"/>
    <p:sldId id="392" r:id="rId17"/>
    <p:sldId id="411" r:id="rId18"/>
    <p:sldId id="419" r:id="rId19"/>
    <p:sldId id="420" r:id="rId20"/>
    <p:sldId id="326" r:id="rId21"/>
    <p:sldId id="412" r:id="rId22"/>
    <p:sldId id="413" r:id="rId23"/>
    <p:sldId id="414" r:id="rId24"/>
    <p:sldId id="399" r:id="rId25"/>
    <p:sldId id="327" r:id="rId26"/>
    <p:sldId id="422" r:id="rId27"/>
    <p:sldId id="424" r:id="rId28"/>
    <p:sldId id="425" r:id="rId29"/>
    <p:sldId id="393" r:id="rId30"/>
    <p:sldId id="371" r:id="rId31"/>
    <p:sldId id="415" r:id="rId32"/>
    <p:sldId id="401" r:id="rId33"/>
    <p:sldId id="395" r:id="rId34"/>
    <p:sldId id="331" r:id="rId35"/>
    <p:sldId id="406" r:id="rId36"/>
    <p:sldId id="418" r:id="rId37"/>
    <p:sldId id="404" r:id="rId38"/>
    <p:sldId id="397" r:id="rId39"/>
    <p:sldId id="398" r:id="rId40"/>
    <p:sldId id="341" r:id="rId41"/>
    <p:sldId id="426" r:id="rId4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99FF"/>
    <a:srgbClr val="800000"/>
    <a:srgbClr val="006600"/>
    <a:srgbClr val="0099FF"/>
    <a:srgbClr val="385D8A"/>
    <a:srgbClr val="FF9933"/>
    <a:srgbClr val="000000"/>
    <a:srgbClr val="0066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5" d="100"/>
          <a:sy n="75" d="100"/>
        </p:scale>
        <p:origin x="-122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8"/>
    </p:cViewPr>
  </p:sorter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52380952380956E-2"/>
          <c:y val="5.2631578947368418E-2"/>
          <c:w val="0.90476190476190477"/>
          <c:h val="0.873205741626794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P1</c:v>
                </c:pt>
              </c:strCache>
            </c:strRef>
          </c:tx>
          <c:spPr>
            <a:solidFill>
              <a:srgbClr val="FF0000"/>
            </a:solidFill>
            <a:ln w="17002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Sheet1!$B$1:$S$1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2014*</c:v>
                </c:pt>
                <c:pt idx="17">
                  <c:v>2015*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1735</c:v>
                </c:pt>
                <c:pt idx="1">
                  <c:v>397</c:v>
                </c:pt>
                <c:pt idx="2">
                  <c:v>139</c:v>
                </c:pt>
                <c:pt idx="3">
                  <c:v>212</c:v>
                </c:pt>
                <c:pt idx="4">
                  <c:v>1487</c:v>
                </c:pt>
                <c:pt idx="5">
                  <c:v>203</c:v>
                </c:pt>
                <c:pt idx="6">
                  <c:v>127</c:v>
                </c:pt>
                <c:pt idx="7">
                  <c:v>62</c:v>
                </c:pt>
                <c:pt idx="8">
                  <c:v>648</c:v>
                </c:pt>
                <c:pt idx="9">
                  <c:v>83</c:v>
                </c:pt>
                <c:pt idx="10">
                  <c:v>75</c:v>
                </c:pt>
                <c:pt idx="11">
                  <c:v>80</c:v>
                </c:pt>
                <c:pt idx="12">
                  <c:v>18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P2</c:v>
                </c:pt>
              </c:strCache>
            </c:strRef>
          </c:tx>
          <c:spPr>
            <a:solidFill>
              <a:srgbClr val="00FF00"/>
            </a:solidFill>
            <a:ln w="17002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Sheet1!$B$1:$S$1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2014*</c:v>
                </c:pt>
                <c:pt idx="17">
                  <c:v>2015*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83</c:v>
                </c:pt>
                <c:pt idx="1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P3</c:v>
                </c:pt>
              </c:strCache>
            </c:strRef>
          </c:tx>
          <c:spPr>
            <a:solidFill>
              <a:srgbClr val="0000FF"/>
            </a:solidFill>
            <a:ln w="17002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Sheet1!$B$1:$S$1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2014*</c:v>
                </c:pt>
                <c:pt idx="17">
                  <c:v>2015*</c:v>
                </c:pt>
              </c:strCache>
            </c:strRef>
          </c:cat>
          <c:val>
            <c:numRef>
              <c:f>Sheet1!$B$4:$S$4</c:f>
              <c:numCache>
                <c:formatCode>General</c:formatCode>
                <c:ptCount val="18"/>
                <c:pt idx="0">
                  <c:v>190</c:v>
                </c:pt>
                <c:pt idx="1">
                  <c:v>730</c:v>
                </c:pt>
                <c:pt idx="2">
                  <c:v>127</c:v>
                </c:pt>
                <c:pt idx="3">
                  <c:v>59</c:v>
                </c:pt>
                <c:pt idx="4">
                  <c:v>116</c:v>
                </c:pt>
                <c:pt idx="5">
                  <c:v>22</c:v>
                </c:pt>
                <c:pt idx="6">
                  <c:v>7</c:v>
                </c:pt>
                <c:pt idx="7">
                  <c:v>4</c:v>
                </c:pt>
                <c:pt idx="8">
                  <c:v>28</c:v>
                </c:pt>
                <c:pt idx="9">
                  <c:v>794</c:v>
                </c:pt>
                <c:pt idx="10">
                  <c:v>484</c:v>
                </c:pt>
                <c:pt idx="11">
                  <c:v>662</c:v>
                </c:pt>
                <c:pt idx="12">
                  <c:v>24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 w="34005">
              <a:noFill/>
            </a:ln>
          </c:spPr>
          <c:invertIfNegative val="0"/>
          <c:dLbls>
            <c:dLbl>
              <c:idx val="1"/>
              <c:layout>
                <c:manualLayout>
                  <c:x val="2.0110397498459397E-3"/>
                  <c:y val="0.20280604092520393"/>
                </c:manualLayout>
              </c:layout>
              <c:tx>
                <c:rich>
                  <a:bodyPr/>
                  <a:lstStyle/>
                  <a:p>
                    <a:pPr>
                      <a:defRPr sz="1339" b="1" i="0" u="none" strike="noStrike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Arial"/>
                      </a:defRPr>
                    </a:pPr>
                    <a:r>
                      <a:rPr lang="en-US">
                        <a:latin typeface="Arial Narrow" panose="020B0606020202030204" pitchFamily="34" charset="0"/>
                      </a:rPr>
                      <a:t>1126</a:t>
                    </a:r>
                    <a:endParaRPr lang="en-US"/>
                  </a:p>
                </c:rich>
              </c:tx>
              <c:spPr>
                <a:noFill/>
                <a:ln w="34005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536026034043385E-4"/>
                  <c:y val="2.48468449280466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10649556678084E-3"/>
                  <c:y val="2.75495971064622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201062577960315E-4"/>
                  <c:y val="1.62287799408789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234689201168998E-3"/>
                  <c:y val="1.402802653035001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9989974340587426E-4"/>
                  <c:y val="-1.35643781552758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5526428616643787E-3"/>
                  <c:y val="0.113315186134926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235192329576624E-3"/>
                  <c:y val="0.154326844525639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943956042509465E-3"/>
                  <c:y val="8.1010173388856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220296117572401E-4"/>
                  <c:y val="0.125564703255494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5829720116673935E-4"/>
                  <c:y val="-2.37489649442678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6926171850661247E-3"/>
                  <c:y val="-2.77904317460034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163613168018627E-3"/>
                  <c:y val="-2.8414143787176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6.3448953931202203E-4"/>
                  <c:y val="-2.8414143787176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4819356766962756E-3"/>
                  <c:y val="-2.8414143787176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7508454565018641E-3"/>
                  <c:y val="-3.08064882847839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34005">
                <a:noFill/>
              </a:ln>
            </c:spPr>
            <c:txPr>
              <a:bodyPr/>
              <a:lstStyle/>
              <a:p>
                <a:pPr>
                  <a:defRPr sz="1339" b="1" i="0" u="none" strike="noStrike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Sheet1!$B$1:$S$1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2014*</c:v>
                </c:pt>
                <c:pt idx="17">
                  <c:v>2015*</c:v>
                </c:pt>
              </c:strCache>
            </c:strRef>
          </c:cat>
          <c:val>
            <c:numRef>
              <c:f>Sheet1!$B$5:$S$5</c:f>
              <c:numCache>
                <c:formatCode>General</c:formatCode>
                <c:ptCount val="18"/>
                <c:pt idx="0">
                  <c:v>1934</c:v>
                </c:pt>
                <c:pt idx="1">
                  <c:v>1126</c:v>
                </c:pt>
                <c:pt idx="2">
                  <c:v>265</c:v>
                </c:pt>
                <c:pt idx="3">
                  <c:v>268</c:v>
                </c:pt>
                <c:pt idx="4">
                  <c:v>1600</c:v>
                </c:pt>
                <c:pt idx="5">
                  <c:v>225</c:v>
                </c:pt>
                <c:pt idx="6">
                  <c:v>134</c:v>
                </c:pt>
                <c:pt idx="7">
                  <c:v>66</c:v>
                </c:pt>
                <c:pt idx="8">
                  <c:v>676</c:v>
                </c:pt>
                <c:pt idx="9">
                  <c:v>874</c:v>
                </c:pt>
                <c:pt idx="10">
                  <c:v>559</c:v>
                </c:pt>
                <c:pt idx="11">
                  <c:v>741</c:v>
                </c:pt>
                <c:pt idx="12">
                  <c:v>42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6519936"/>
        <c:axId val="36521472"/>
      </c:barChart>
      <c:catAx>
        <c:axId val="3651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52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521472"/>
        <c:scaling>
          <c:orientation val="minMax"/>
          <c:max val="2100"/>
          <c:min val="0"/>
        </c:scaling>
        <c:delete val="0"/>
        <c:axPos val="l"/>
        <c:majorGridlines>
          <c:spPr>
            <a:ln w="4251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42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519936"/>
        <c:crosses val="autoZero"/>
        <c:crossBetween val="between"/>
        <c:majorUnit val="300"/>
      </c:valAx>
      <c:spPr>
        <a:noFill/>
        <a:ln w="1700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1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6666666666666E-2"/>
          <c:y val="5.2757793764988008E-2"/>
          <c:w val="0.919047619047619"/>
          <c:h val="0.810551558752997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P1</c:v>
                </c:pt>
              </c:strCache>
            </c:strRef>
          </c:tx>
          <c:spPr>
            <a:solidFill>
              <a:srgbClr val="FF0000"/>
            </a:solidFill>
            <a:ln w="18937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2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P3</c:v>
                </c:pt>
              </c:strCache>
            </c:strRef>
          </c:tx>
          <c:spPr>
            <a:solidFill>
              <a:srgbClr val="0000FF"/>
            </a:solidFill>
            <a:ln w="18937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2"/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P2</c:v>
                </c:pt>
              </c:strCache>
            </c:strRef>
          </c:tx>
          <c:spPr>
            <a:solidFill>
              <a:srgbClr val="00FF00"/>
            </a:solidFill>
            <a:ln w="18937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37525120"/>
        <c:axId val="137528064"/>
      </c:barChart>
      <c:lineChart>
        <c:grouping val="standard"/>
        <c:varyColors val="0"/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42609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263908835434799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073365802304836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82934099966361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867105572231047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83533718596897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70190978235835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86706086319888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67651783006895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07338771503201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88295601269358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279714566865137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37875">
                <a:noFill/>
              </a:ln>
            </c:spPr>
            <c:txPr>
              <a:bodyPr/>
              <a:lstStyle/>
              <a:p>
                <a:pPr>
                  <a:defRPr sz="141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525120"/>
        <c:axId val="137528064"/>
      </c:lineChart>
      <c:catAx>
        <c:axId val="1375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528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528064"/>
        <c:scaling>
          <c:orientation val="minMax"/>
          <c:max val="12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7525120"/>
        <c:crosses val="autoZero"/>
        <c:crossBetween val="between"/>
        <c:majorUnit val="2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18937">
      <a:noFill/>
      <a:prstDash val="solid"/>
    </a:ln>
  </c:spPr>
  <c:txPr>
    <a:bodyPr/>
    <a:lstStyle/>
    <a:p>
      <a:pPr>
        <a:defRPr sz="268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6666666666666E-2"/>
          <c:y val="5.2757793764988008E-2"/>
          <c:w val="0.919047619047619"/>
          <c:h val="0.810551558752997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P1</c:v>
                </c:pt>
              </c:strCache>
            </c:strRef>
          </c:tx>
          <c:spPr>
            <a:solidFill>
              <a:srgbClr val="FF0000"/>
            </a:solidFill>
            <a:ln w="18937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2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P3</c:v>
                </c:pt>
              </c:strCache>
            </c:strRef>
          </c:tx>
          <c:spPr>
            <a:solidFill>
              <a:srgbClr val="0000FF"/>
            </a:solidFill>
            <a:ln w="18937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2"/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P2</c:v>
                </c:pt>
              </c:strCache>
            </c:strRef>
          </c:tx>
          <c:spPr>
            <a:solidFill>
              <a:srgbClr val="00FF00"/>
            </a:solidFill>
            <a:ln w="18937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37906432"/>
        <c:axId val="137921664"/>
      </c:barChart>
      <c:lineChart>
        <c:grouping val="standard"/>
        <c:varyColors val="0"/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42609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263908835434799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073365802304836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82934099966361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867105572231047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83533718596897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70190978235835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86706086319888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67651783006895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07338771503201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88295601269358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279714566865137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37875">
                <a:noFill/>
              </a:ln>
            </c:spPr>
            <c:txPr>
              <a:bodyPr/>
              <a:lstStyle/>
              <a:p>
                <a:pPr>
                  <a:defRPr sz="141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906432"/>
        <c:axId val="137921664"/>
      </c:lineChart>
      <c:catAx>
        <c:axId val="13790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92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921664"/>
        <c:scaling>
          <c:orientation val="minMax"/>
          <c:max val="12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7906432"/>
        <c:crosses val="autoZero"/>
        <c:crossBetween val="between"/>
        <c:majorUnit val="2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18937">
      <a:noFill/>
      <a:prstDash val="solid"/>
    </a:ln>
  </c:spPr>
  <c:txPr>
    <a:bodyPr/>
    <a:lstStyle/>
    <a:p>
      <a:pPr>
        <a:defRPr sz="268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6666666666666E-2"/>
          <c:y val="5.2757793764988008E-2"/>
          <c:w val="0.919047619047619"/>
          <c:h val="0.810551558752997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P1</c:v>
                </c:pt>
              </c:strCache>
            </c:strRef>
          </c:tx>
          <c:spPr>
            <a:solidFill>
              <a:srgbClr val="FF0000"/>
            </a:solidFill>
            <a:ln w="18937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2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P3</c:v>
                </c:pt>
              </c:strCache>
            </c:strRef>
          </c:tx>
          <c:spPr>
            <a:solidFill>
              <a:srgbClr val="0000FF"/>
            </a:solidFill>
            <a:ln w="18937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2"/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P2</c:v>
                </c:pt>
              </c:strCache>
            </c:strRef>
          </c:tx>
          <c:spPr>
            <a:solidFill>
              <a:srgbClr val="00FF00"/>
            </a:solidFill>
            <a:ln w="18937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37824896"/>
        <c:axId val="137836032"/>
      </c:barChart>
      <c:lineChart>
        <c:grouping val="standard"/>
        <c:varyColors val="0"/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spPr>
            <a:ln w="42609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263908835434799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073365802304836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82934099966361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867105572231047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83533718596897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70190978235835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86706086319888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67651783006895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07338771503201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88295601269358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279714566865137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37875">
                <a:noFill/>
              </a:ln>
            </c:spPr>
            <c:txPr>
              <a:bodyPr/>
              <a:lstStyle/>
              <a:p>
                <a:pPr>
                  <a:defRPr sz="141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824896"/>
        <c:axId val="137836032"/>
      </c:lineChart>
      <c:catAx>
        <c:axId val="13782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7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783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836032"/>
        <c:scaling>
          <c:orientation val="minMax"/>
          <c:max val="12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7824896"/>
        <c:crosses val="autoZero"/>
        <c:crossBetween val="between"/>
        <c:majorUnit val="2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18937">
      <a:noFill/>
      <a:prstDash val="solid"/>
    </a:ln>
  </c:spPr>
  <c:txPr>
    <a:bodyPr/>
    <a:lstStyle/>
    <a:p>
      <a:pPr>
        <a:defRPr sz="268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51942286348501E-2"/>
          <c:y val="4.2414355628058731E-2"/>
          <c:w val="0.91675915649278583"/>
          <c:h val="0.787928221859706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</c:v>
                </c:pt>
              </c:strCache>
            </c:strRef>
          </c:tx>
          <c:spPr>
            <a:ln w="1636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2011 Jan</c:v>
                </c:pt>
                <c:pt idx="1">
                  <c:v>2011 Feb</c:v>
                </c:pt>
                <c:pt idx="2">
                  <c:v>2011 Mar</c:v>
                </c:pt>
                <c:pt idx="3">
                  <c:v>2011 May</c:v>
                </c:pt>
                <c:pt idx="4">
                  <c:v>2011 June</c:v>
                </c:pt>
                <c:pt idx="5">
                  <c:v>2011 July</c:v>
                </c:pt>
                <c:pt idx="6">
                  <c:v>2011 Aug</c:v>
                </c:pt>
                <c:pt idx="7">
                  <c:v>2011 Sep</c:v>
                </c:pt>
                <c:pt idx="8">
                  <c:v>2011 Nov</c:v>
                </c:pt>
                <c:pt idx="9">
                  <c:v>2012 Jan</c:v>
                </c:pt>
                <c:pt idx="10">
                  <c:v>2012 Feb</c:v>
                </c:pt>
                <c:pt idx="11">
                  <c:v>2012 Mar</c:v>
                </c:pt>
                <c:pt idx="12">
                  <c:v>2012 Apr</c:v>
                </c:pt>
                <c:pt idx="13">
                  <c:v>2012 Jun</c:v>
                </c:pt>
                <c:pt idx="14">
                  <c:v>2012 Sep</c:v>
                </c:pt>
                <c:pt idx="15">
                  <c:v>2012 Nov</c:v>
                </c:pt>
                <c:pt idx="16">
                  <c:v>2013 Jan</c:v>
                </c:pt>
                <c:pt idx="17">
                  <c:v>2013 Feb</c:v>
                </c:pt>
                <c:pt idx="18">
                  <c:v>2013 Apr</c:v>
                </c:pt>
                <c:pt idx="19">
                  <c:v>2014 Nov</c:v>
                </c:pt>
                <c:pt idx="20">
                  <c:v>2015 Jan</c:v>
                </c:pt>
                <c:pt idx="21">
                  <c:v>2015 Feb</c:v>
                </c:pt>
              </c:strCache>
            </c:strRef>
          </c:cat>
          <c:val>
            <c:numRef>
              <c:f>Sheet1!$B$2:$B$23</c:f>
              <c:numCache>
                <c:formatCode>0.0%</c:formatCode>
                <c:ptCount val="22"/>
                <c:pt idx="0">
                  <c:v>2.4E-2</c:v>
                </c:pt>
                <c:pt idx="1">
                  <c:v>2.1000000000000001E-2</c:v>
                </c:pt>
                <c:pt idx="2">
                  <c:v>1.9E-2</c:v>
                </c:pt>
                <c:pt idx="3">
                  <c:v>0.01</c:v>
                </c:pt>
                <c:pt idx="4">
                  <c:v>1.7000000000000001E-2</c:v>
                </c:pt>
                <c:pt idx="5">
                  <c:v>1.2999999999999999E-2</c:v>
                </c:pt>
                <c:pt idx="6">
                  <c:v>1.4E-2</c:v>
                </c:pt>
                <c:pt idx="7">
                  <c:v>1.7000000000000001E-2</c:v>
                </c:pt>
                <c:pt idx="8">
                  <c:v>8.9999999999999993E-3</c:v>
                </c:pt>
                <c:pt idx="9">
                  <c:v>7.0000000000000001E-3</c:v>
                </c:pt>
                <c:pt idx="10">
                  <c:v>1.2999999999999999E-2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8.0000000000000002E-3</c:v>
                </c:pt>
                <c:pt idx="14">
                  <c:v>1.23E-2</c:v>
                </c:pt>
                <c:pt idx="15">
                  <c:v>8.9999999999999993E-3</c:v>
                </c:pt>
                <c:pt idx="16">
                  <c:v>0.01</c:v>
                </c:pt>
                <c:pt idx="17">
                  <c:v>8.9999999999999993E-3</c:v>
                </c:pt>
                <c:pt idx="18">
                  <c:v>8.0000000000000002E-3</c:v>
                </c:pt>
                <c:pt idx="19" formatCode="0.00%">
                  <c:v>5.0000000000000001E-3</c:v>
                </c:pt>
                <c:pt idx="20" formatCode="0.00%">
                  <c:v>4.0000000000000001E-3</c:v>
                </c:pt>
                <c:pt idx="21" formatCode="0.00%">
                  <c:v>3.0000000000000001E-3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1636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2011 Jan</c:v>
                </c:pt>
                <c:pt idx="1">
                  <c:v>2011 Feb</c:v>
                </c:pt>
                <c:pt idx="2">
                  <c:v>2011 Mar</c:v>
                </c:pt>
                <c:pt idx="3">
                  <c:v>2011 May</c:v>
                </c:pt>
                <c:pt idx="4">
                  <c:v>2011 June</c:v>
                </c:pt>
                <c:pt idx="5">
                  <c:v>2011 July</c:v>
                </c:pt>
                <c:pt idx="6">
                  <c:v>2011 Aug</c:v>
                </c:pt>
                <c:pt idx="7">
                  <c:v>2011 Sep</c:v>
                </c:pt>
                <c:pt idx="8">
                  <c:v>2011 Nov</c:v>
                </c:pt>
                <c:pt idx="9">
                  <c:v>2012 Jan</c:v>
                </c:pt>
                <c:pt idx="10">
                  <c:v>2012 Feb</c:v>
                </c:pt>
                <c:pt idx="11">
                  <c:v>2012 Mar</c:v>
                </c:pt>
                <c:pt idx="12">
                  <c:v>2012 Apr</c:v>
                </c:pt>
                <c:pt idx="13">
                  <c:v>2012 Jun</c:v>
                </c:pt>
                <c:pt idx="14">
                  <c:v>2012 Sep</c:v>
                </c:pt>
                <c:pt idx="15">
                  <c:v>2012 Nov</c:v>
                </c:pt>
                <c:pt idx="16">
                  <c:v>2013 Jan</c:v>
                </c:pt>
                <c:pt idx="17">
                  <c:v>2013 Feb</c:v>
                </c:pt>
                <c:pt idx="18">
                  <c:v>2013 Apr</c:v>
                </c:pt>
                <c:pt idx="19">
                  <c:v>2014 Nov</c:v>
                </c:pt>
                <c:pt idx="20">
                  <c:v>2015 Jan</c:v>
                </c:pt>
                <c:pt idx="21">
                  <c:v>2015 Feb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90656"/>
        <c:axId val="130396544"/>
      </c:lineChart>
      <c:catAx>
        <c:axId val="13039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6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396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396544"/>
        <c:scaling>
          <c:orientation val="minMax"/>
          <c:max val="2.5000000000000001E-2"/>
        </c:scaling>
        <c:delete val="0"/>
        <c:axPos val="l"/>
        <c:numFmt formatCode="0.0%" sourceLinked="0"/>
        <c:majorTickMark val="out"/>
        <c:minorTickMark val="none"/>
        <c:tickLblPos val="nextTo"/>
        <c:spPr>
          <a:ln w="13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390656"/>
        <c:crosses val="autoZero"/>
        <c:crossBetween val="between"/>
      </c:valAx>
      <c:spPr>
        <a:noFill/>
        <a:ln w="109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XR houses Bihar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65048118985127"/>
          <c:y val="0.18560185185185185"/>
          <c:w val="0.86601618547681536"/>
          <c:h val="0.670030985710119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Bihar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2012 Jan</c:v>
                </c:pt>
                <c:pt idx="1">
                  <c:v>2012 Feb</c:v>
                </c:pt>
                <c:pt idx="2">
                  <c:v>2012 Mar</c:v>
                </c:pt>
                <c:pt idx="3">
                  <c:v>2012 Apr</c:v>
                </c:pt>
                <c:pt idx="4">
                  <c:v>2012 Jun</c:v>
                </c:pt>
                <c:pt idx="5">
                  <c:v>2012 Sep</c:v>
                </c:pt>
                <c:pt idx="6">
                  <c:v>2012 Nov</c:v>
                </c:pt>
                <c:pt idx="7">
                  <c:v>2013 Jan</c:v>
                </c:pt>
                <c:pt idx="8">
                  <c:v>2013 Feb</c:v>
                </c:pt>
                <c:pt idx="9">
                  <c:v>2013 Apr</c:v>
                </c:pt>
                <c:pt idx="10">
                  <c:v>2014 Nov</c:v>
                </c:pt>
                <c:pt idx="11">
                  <c:v>2015 Jan</c:v>
                </c:pt>
                <c:pt idx="12">
                  <c:v>2015 Feb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1.8E-3</c:v>
                </c:pt>
                <c:pt idx="1">
                  <c:v>8.0000000000000004E-4</c:v>
                </c:pt>
                <c:pt idx="2">
                  <c:v>1.1000000000000001E-3</c:v>
                </c:pt>
                <c:pt idx="3">
                  <c:v>6.9999999999999999E-4</c:v>
                </c:pt>
                <c:pt idx="4">
                  <c:v>8.9999999999999998E-4</c:v>
                </c:pt>
                <c:pt idx="5">
                  <c:v>8.0000000000000004E-4</c:v>
                </c:pt>
                <c:pt idx="6">
                  <c:v>8.0000000000000004E-4</c:v>
                </c:pt>
                <c:pt idx="7">
                  <c:v>8.0000000000000004E-4</c:v>
                </c:pt>
                <c:pt idx="8">
                  <c:v>8.0000000000000004E-4</c:v>
                </c:pt>
                <c:pt idx="9">
                  <c:v>8.9999999999999998E-4</c:v>
                </c:pt>
                <c:pt idx="10" formatCode="0.00">
                  <c:v>5.9999999999999995E-4</c:v>
                </c:pt>
                <c:pt idx="11" formatCode="0.00">
                  <c:v>5.0000000000000001E-4</c:v>
                </c:pt>
                <c:pt idx="12" formatCode="0.00">
                  <c:v>5.0000000000000001E-4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468864"/>
        <c:axId val="130474752"/>
      </c:lineChart>
      <c:catAx>
        <c:axId val="1304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74752"/>
        <c:crosses val="autoZero"/>
        <c:auto val="1"/>
        <c:lblAlgn val="ctr"/>
        <c:lblOffset val="100"/>
        <c:noMultiLvlLbl val="0"/>
      </c:catAx>
      <c:valAx>
        <c:axId val="13047475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6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Booth coverage in CMC area Vs Non CMC area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Sheet2!$F$8</c:f>
              <c:strCache>
                <c:ptCount val="1"/>
                <c:pt idx="0">
                  <c:v>CMC area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Sheet2!$E$9:$E$11</c:f>
              <c:numCache>
                <c:formatCode>General</c:formatCode>
                <c:ptCount val="3"/>
                <c:pt idx="0">
                  <c:v>2011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Sheet2!$F$9:$F$11</c:f>
              <c:numCache>
                <c:formatCode>0%</c:formatCode>
                <c:ptCount val="3"/>
                <c:pt idx="0">
                  <c:v>0.67</c:v>
                </c:pt>
                <c:pt idx="1">
                  <c:v>0.76</c:v>
                </c:pt>
                <c:pt idx="2">
                  <c:v>0.77</c:v>
                </c:pt>
              </c:numCache>
            </c:numRef>
          </c:val>
        </c:ser>
        <c:ser>
          <c:idx val="1"/>
          <c:order val="1"/>
          <c:tx>
            <c:strRef>
              <c:f>Sheet2!$G$8</c:f>
              <c:strCache>
                <c:ptCount val="1"/>
                <c:pt idx="0">
                  <c:v>Non CMC area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Sheet2!$E$9:$E$11</c:f>
              <c:numCache>
                <c:formatCode>General</c:formatCode>
                <c:ptCount val="3"/>
                <c:pt idx="0">
                  <c:v>2011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Sheet2!$G$9:$G$11</c:f>
              <c:numCache>
                <c:formatCode>0%</c:formatCode>
                <c:ptCount val="3"/>
                <c:pt idx="0">
                  <c:v>0.42</c:v>
                </c:pt>
                <c:pt idx="1">
                  <c:v>0.43</c:v>
                </c:pt>
                <c:pt idx="2">
                  <c:v>0.44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606976"/>
        <c:axId val="130608512"/>
      </c:barChart>
      <c:catAx>
        <c:axId val="1306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8512"/>
        <c:crosses val="autoZero"/>
        <c:auto val="1"/>
        <c:lblAlgn val="ctr"/>
        <c:lblOffset val="100"/>
        <c:noMultiLvlLbl val="0"/>
      </c:catAx>
      <c:valAx>
        <c:axId val="13060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0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140685396967819"/>
          <c:y val="5.9952038369304558E-2"/>
          <c:w val="0.85430751778525138"/>
          <c:h val="0.81460237677670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CCFF"/>
            </a:solidFill>
            <a:ln w="1240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numFmt formatCode="0.0" sourceLinked="0"/>
            <c:spPr>
              <a:noFill/>
              <a:ln w="24814">
                <a:noFill/>
              </a:ln>
            </c:spPr>
            <c:txPr>
              <a:bodyPr/>
              <a:lstStyle/>
              <a:p>
                <a:pPr>
                  <a:defRPr sz="1564" b="1" i="0" u="none" strike="noStrike" baseline="0">
                    <a:solidFill>
                      <a:srgbClr val="8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NFHS
2005</c:v>
                </c:pt>
                <c:pt idx="2">
                  <c:v>DLHS
2007</c:v>
                </c:pt>
                <c:pt idx="4">
                  <c:v>CES
2009</c:v>
                </c:pt>
                <c:pt idx="6">
                  <c:v>RSOC
2013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43.5</c:v>
                </c:pt>
                <c:pt idx="1">
                  <c:v>0</c:v>
                </c:pt>
                <c:pt idx="2">
                  <c:v>53.5</c:v>
                </c:pt>
                <c:pt idx="3">
                  <c:v>0</c:v>
                </c:pt>
                <c:pt idx="4">
                  <c:v>61</c:v>
                </c:pt>
                <c:pt idx="6">
                  <c:v>65.2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0"/>
        <c:axId val="130293760"/>
        <c:axId val="130295296"/>
      </c:barChart>
      <c:catAx>
        <c:axId val="13029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29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295296"/>
        <c:scaling>
          <c:orientation val="minMax"/>
          <c:max val="7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39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Full immunisation in children less than 12 months age</a:t>
                </a:r>
              </a:p>
            </c:rich>
          </c:tx>
          <c:layout>
            <c:manualLayout>
              <c:xMode val="edge"/>
              <c:yMode val="edge"/>
              <c:x val="1.1019752752036217E-3"/>
              <c:y val="0.1331160038116254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293760"/>
        <c:crosses val="autoZero"/>
        <c:crossBetween val="between"/>
        <c:majorUnit val="14"/>
        <c:minorUnit val="14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5D78C-E64D-4D6D-9C68-C7704B3F51B6}" type="doc">
      <dgm:prSet loTypeId="urn:microsoft.com/office/officeart/2009/3/layout/StepUpProcess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7B9A567-2386-4FD8-BEC7-463C0B9616E0}">
      <dgm:prSet phldrT="[Text]"/>
      <dgm:spPr/>
      <dgm:t>
        <a:bodyPr/>
        <a:lstStyle/>
        <a:p>
          <a:r>
            <a:rPr lang="en-US" dirty="0" smtClean="0"/>
            <a:t>Yr1</a:t>
          </a:r>
          <a:endParaRPr lang="en-US" dirty="0"/>
        </a:p>
      </dgm:t>
    </dgm:pt>
    <dgm:pt modelId="{7A5E9C19-F985-403A-AC5F-1B27581B5B3F}" type="parTrans" cxnId="{211D4B14-D012-4527-8B3C-D510450298C8}">
      <dgm:prSet/>
      <dgm:spPr/>
      <dgm:t>
        <a:bodyPr/>
        <a:lstStyle/>
        <a:p>
          <a:endParaRPr lang="en-US"/>
        </a:p>
      </dgm:t>
    </dgm:pt>
    <dgm:pt modelId="{11605A37-C213-4DB6-8CCF-B099610A58D6}" type="sibTrans" cxnId="{211D4B14-D012-4527-8B3C-D510450298C8}">
      <dgm:prSet/>
      <dgm:spPr/>
      <dgm:t>
        <a:bodyPr/>
        <a:lstStyle/>
        <a:p>
          <a:endParaRPr lang="en-US"/>
        </a:p>
      </dgm:t>
    </dgm:pt>
    <dgm:pt modelId="{598B3285-C31A-46BB-94F0-AA0A9EDC7359}">
      <dgm:prSet phldrT="[Text]"/>
      <dgm:spPr/>
      <dgm:t>
        <a:bodyPr/>
        <a:lstStyle/>
        <a:p>
          <a:r>
            <a:rPr lang="en-US" dirty="0" smtClean="0"/>
            <a:t>Yr2</a:t>
          </a:r>
          <a:endParaRPr lang="en-US" dirty="0"/>
        </a:p>
      </dgm:t>
    </dgm:pt>
    <dgm:pt modelId="{A0EEF09F-8729-4BA3-BF49-CFB9CB285A50}" type="parTrans" cxnId="{4F0CF5D4-A252-4788-8F6A-A1ADF72FDBC8}">
      <dgm:prSet/>
      <dgm:spPr/>
      <dgm:t>
        <a:bodyPr/>
        <a:lstStyle/>
        <a:p>
          <a:endParaRPr lang="en-US"/>
        </a:p>
      </dgm:t>
    </dgm:pt>
    <dgm:pt modelId="{9C8E1AD0-8BA7-463E-BC2F-DBEBD8F35EE4}" type="sibTrans" cxnId="{4F0CF5D4-A252-4788-8F6A-A1ADF72FDBC8}">
      <dgm:prSet/>
      <dgm:spPr/>
      <dgm:t>
        <a:bodyPr/>
        <a:lstStyle/>
        <a:p>
          <a:endParaRPr lang="en-US"/>
        </a:p>
      </dgm:t>
    </dgm:pt>
    <dgm:pt modelId="{B02A3864-5E81-4237-BDBB-5A9B70F456AD}">
      <dgm:prSet phldrT="[Text]"/>
      <dgm:spPr/>
      <dgm:t>
        <a:bodyPr/>
        <a:lstStyle/>
        <a:p>
          <a:r>
            <a:rPr lang="en-US" dirty="0" smtClean="0"/>
            <a:t>Yr3</a:t>
          </a:r>
          <a:endParaRPr lang="en-US" dirty="0"/>
        </a:p>
      </dgm:t>
    </dgm:pt>
    <dgm:pt modelId="{B7A8EDC9-C831-431B-8E11-5D868E0AF90E}" type="parTrans" cxnId="{6DEAC732-470B-4658-BD83-81B3F87A68B9}">
      <dgm:prSet/>
      <dgm:spPr/>
      <dgm:t>
        <a:bodyPr/>
        <a:lstStyle/>
        <a:p>
          <a:endParaRPr lang="en-US"/>
        </a:p>
      </dgm:t>
    </dgm:pt>
    <dgm:pt modelId="{9CBB221A-B66B-4766-83D7-8B139F805150}" type="sibTrans" cxnId="{6DEAC732-470B-4658-BD83-81B3F87A68B9}">
      <dgm:prSet/>
      <dgm:spPr/>
      <dgm:t>
        <a:bodyPr/>
        <a:lstStyle/>
        <a:p>
          <a:endParaRPr lang="en-US"/>
        </a:p>
      </dgm:t>
    </dgm:pt>
    <dgm:pt modelId="{20A93124-E9BF-47E4-AE21-FF535CDE9F1E}">
      <dgm:prSet phldrT="[Text]"/>
      <dgm:spPr/>
      <dgm:t>
        <a:bodyPr/>
        <a:lstStyle/>
        <a:p>
          <a:r>
            <a:rPr lang="en-US" dirty="0" smtClean="0"/>
            <a:t>Yr4</a:t>
          </a:r>
          <a:endParaRPr lang="en-US" dirty="0"/>
        </a:p>
      </dgm:t>
    </dgm:pt>
    <dgm:pt modelId="{56B02A0A-6D0E-4421-AF4C-990C64D096FD}" type="parTrans" cxnId="{D876BC0C-217F-4534-B90E-C52405F4D353}">
      <dgm:prSet/>
      <dgm:spPr/>
      <dgm:t>
        <a:bodyPr/>
        <a:lstStyle/>
        <a:p>
          <a:endParaRPr lang="en-US"/>
        </a:p>
      </dgm:t>
    </dgm:pt>
    <dgm:pt modelId="{FE4FDCA4-3912-44C7-9F45-4302E38E8641}" type="sibTrans" cxnId="{D876BC0C-217F-4534-B90E-C52405F4D353}">
      <dgm:prSet/>
      <dgm:spPr/>
      <dgm:t>
        <a:bodyPr/>
        <a:lstStyle/>
        <a:p>
          <a:endParaRPr lang="en-US"/>
        </a:p>
      </dgm:t>
    </dgm:pt>
    <dgm:pt modelId="{CB5A8102-4113-4381-A264-D734EA9C5BF3}" type="pres">
      <dgm:prSet presAssocID="{AE85D78C-E64D-4D6D-9C68-C7704B3F51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0B1359-4A1E-4A98-9668-CB27E72D3444}" type="pres">
      <dgm:prSet presAssocID="{D7B9A567-2386-4FD8-BEC7-463C0B9616E0}" presName="composite" presStyleCnt="0"/>
      <dgm:spPr/>
    </dgm:pt>
    <dgm:pt modelId="{22817687-6366-4913-8F36-41A3B366C187}" type="pres">
      <dgm:prSet presAssocID="{D7B9A567-2386-4FD8-BEC7-463C0B9616E0}" presName="LShape" presStyleLbl="alignNode1" presStyleIdx="0" presStyleCnt="7"/>
      <dgm:spPr/>
    </dgm:pt>
    <dgm:pt modelId="{0449727B-5517-4F4C-9EA2-1A42BA3B8EC4}" type="pres">
      <dgm:prSet presAssocID="{D7B9A567-2386-4FD8-BEC7-463C0B9616E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65ED6-C5BA-4555-A947-E25B347FD88A}" type="pres">
      <dgm:prSet presAssocID="{D7B9A567-2386-4FD8-BEC7-463C0B9616E0}" presName="Triangle" presStyleLbl="alignNode1" presStyleIdx="1" presStyleCnt="7"/>
      <dgm:spPr/>
    </dgm:pt>
    <dgm:pt modelId="{948E1ED9-A3DD-42CE-9F31-9840115B3340}" type="pres">
      <dgm:prSet presAssocID="{11605A37-C213-4DB6-8CCF-B099610A58D6}" presName="sibTrans" presStyleCnt="0"/>
      <dgm:spPr/>
    </dgm:pt>
    <dgm:pt modelId="{6CD19182-AD22-44AA-ABE1-E2C1BFA6858A}" type="pres">
      <dgm:prSet presAssocID="{11605A37-C213-4DB6-8CCF-B099610A58D6}" presName="space" presStyleCnt="0"/>
      <dgm:spPr/>
    </dgm:pt>
    <dgm:pt modelId="{C4AD9AA4-8FFD-48D0-9451-E9FDCE90CF74}" type="pres">
      <dgm:prSet presAssocID="{598B3285-C31A-46BB-94F0-AA0A9EDC7359}" presName="composite" presStyleCnt="0"/>
      <dgm:spPr/>
    </dgm:pt>
    <dgm:pt modelId="{042E2F99-8819-4F13-90BA-E3610F53FEFA}" type="pres">
      <dgm:prSet presAssocID="{598B3285-C31A-46BB-94F0-AA0A9EDC7359}" presName="LShape" presStyleLbl="alignNode1" presStyleIdx="2" presStyleCnt="7"/>
      <dgm:spPr/>
    </dgm:pt>
    <dgm:pt modelId="{258BEC24-D1DE-466F-8045-88C466B22D96}" type="pres">
      <dgm:prSet presAssocID="{598B3285-C31A-46BB-94F0-AA0A9EDC735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1F48-7A99-4F22-97C0-0E4495807D5E}" type="pres">
      <dgm:prSet presAssocID="{598B3285-C31A-46BB-94F0-AA0A9EDC7359}" presName="Triangle" presStyleLbl="alignNode1" presStyleIdx="3" presStyleCnt="7"/>
      <dgm:spPr/>
    </dgm:pt>
    <dgm:pt modelId="{3777DA84-3235-4F8E-AB94-457E121EFE6D}" type="pres">
      <dgm:prSet presAssocID="{9C8E1AD0-8BA7-463E-BC2F-DBEBD8F35EE4}" presName="sibTrans" presStyleCnt="0"/>
      <dgm:spPr/>
    </dgm:pt>
    <dgm:pt modelId="{9D90B70A-7613-452C-85B9-BA81CFF5330C}" type="pres">
      <dgm:prSet presAssocID="{9C8E1AD0-8BA7-463E-BC2F-DBEBD8F35EE4}" presName="space" presStyleCnt="0"/>
      <dgm:spPr/>
    </dgm:pt>
    <dgm:pt modelId="{1C088FF5-DD0B-43D8-AF8A-746672A27293}" type="pres">
      <dgm:prSet presAssocID="{B02A3864-5E81-4237-BDBB-5A9B70F456AD}" presName="composite" presStyleCnt="0"/>
      <dgm:spPr/>
    </dgm:pt>
    <dgm:pt modelId="{5119EA7D-6E02-4592-9D1C-86EB90352AC6}" type="pres">
      <dgm:prSet presAssocID="{B02A3864-5E81-4237-BDBB-5A9B70F456AD}" presName="LShape" presStyleLbl="alignNode1" presStyleIdx="4" presStyleCnt="7"/>
      <dgm:spPr/>
    </dgm:pt>
    <dgm:pt modelId="{586FD9BA-7579-416B-98A5-9CA88B328F8D}" type="pres">
      <dgm:prSet presAssocID="{B02A3864-5E81-4237-BDBB-5A9B70F456A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1A101-FF1B-4ECD-B907-6FAD525B46B8}" type="pres">
      <dgm:prSet presAssocID="{B02A3864-5E81-4237-BDBB-5A9B70F456AD}" presName="Triangle" presStyleLbl="alignNode1" presStyleIdx="5" presStyleCnt="7"/>
      <dgm:spPr/>
    </dgm:pt>
    <dgm:pt modelId="{CD2B5B77-D309-4A0F-80C4-167F24994DE0}" type="pres">
      <dgm:prSet presAssocID="{9CBB221A-B66B-4766-83D7-8B139F805150}" presName="sibTrans" presStyleCnt="0"/>
      <dgm:spPr/>
    </dgm:pt>
    <dgm:pt modelId="{C9BA3AB4-172B-45A1-9230-DAE98F8D9A02}" type="pres">
      <dgm:prSet presAssocID="{9CBB221A-B66B-4766-83D7-8B139F805150}" presName="space" presStyleCnt="0"/>
      <dgm:spPr/>
    </dgm:pt>
    <dgm:pt modelId="{4686F9EB-D305-4C27-BFA3-13A215E57973}" type="pres">
      <dgm:prSet presAssocID="{20A93124-E9BF-47E4-AE21-FF535CDE9F1E}" presName="composite" presStyleCnt="0"/>
      <dgm:spPr/>
    </dgm:pt>
    <dgm:pt modelId="{3B888072-8E52-45AC-A3D8-C892FBDDCB86}" type="pres">
      <dgm:prSet presAssocID="{20A93124-E9BF-47E4-AE21-FF535CDE9F1E}" presName="LShape" presStyleLbl="alignNode1" presStyleIdx="6" presStyleCnt="7"/>
      <dgm:spPr/>
    </dgm:pt>
    <dgm:pt modelId="{36A2D17A-C77D-4381-A9C4-5715E84FFE02}" type="pres">
      <dgm:prSet presAssocID="{20A93124-E9BF-47E4-AE21-FF535CDE9F1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EC45FC-1974-4CAD-B97A-A6DF82C62E31}" type="presOf" srcId="{B02A3864-5E81-4237-BDBB-5A9B70F456AD}" destId="{586FD9BA-7579-416B-98A5-9CA88B328F8D}" srcOrd="0" destOrd="0" presId="urn:microsoft.com/office/officeart/2009/3/layout/StepUpProcess"/>
    <dgm:cxn modelId="{F0FD47C4-7C9F-4701-A3F4-CE516DE6F8F5}" type="presOf" srcId="{20A93124-E9BF-47E4-AE21-FF535CDE9F1E}" destId="{36A2D17A-C77D-4381-A9C4-5715E84FFE02}" srcOrd="0" destOrd="0" presId="urn:microsoft.com/office/officeart/2009/3/layout/StepUpProcess"/>
    <dgm:cxn modelId="{820E8055-CE99-4DF2-9BBF-50515C3FD300}" type="presOf" srcId="{D7B9A567-2386-4FD8-BEC7-463C0B9616E0}" destId="{0449727B-5517-4F4C-9EA2-1A42BA3B8EC4}" srcOrd="0" destOrd="0" presId="urn:microsoft.com/office/officeart/2009/3/layout/StepUpProcess"/>
    <dgm:cxn modelId="{D876BC0C-217F-4534-B90E-C52405F4D353}" srcId="{AE85D78C-E64D-4D6D-9C68-C7704B3F51B6}" destId="{20A93124-E9BF-47E4-AE21-FF535CDE9F1E}" srcOrd="3" destOrd="0" parTransId="{56B02A0A-6D0E-4421-AF4C-990C64D096FD}" sibTransId="{FE4FDCA4-3912-44C7-9F45-4302E38E8641}"/>
    <dgm:cxn modelId="{6DEAC732-470B-4658-BD83-81B3F87A68B9}" srcId="{AE85D78C-E64D-4D6D-9C68-C7704B3F51B6}" destId="{B02A3864-5E81-4237-BDBB-5A9B70F456AD}" srcOrd="2" destOrd="0" parTransId="{B7A8EDC9-C831-431B-8E11-5D868E0AF90E}" sibTransId="{9CBB221A-B66B-4766-83D7-8B139F805150}"/>
    <dgm:cxn modelId="{211D4B14-D012-4527-8B3C-D510450298C8}" srcId="{AE85D78C-E64D-4D6D-9C68-C7704B3F51B6}" destId="{D7B9A567-2386-4FD8-BEC7-463C0B9616E0}" srcOrd="0" destOrd="0" parTransId="{7A5E9C19-F985-403A-AC5F-1B27581B5B3F}" sibTransId="{11605A37-C213-4DB6-8CCF-B099610A58D6}"/>
    <dgm:cxn modelId="{F10D4E7D-7812-479E-B8E1-4AB60BE47A7D}" type="presOf" srcId="{AE85D78C-E64D-4D6D-9C68-C7704B3F51B6}" destId="{CB5A8102-4113-4381-A264-D734EA9C5BF3}" srcOrd="0" destOrd="0" presId="urn:microsoft.com/office/officeart/2009/3/layout/StepUpProcess"/>
    <dgm:cxn modelId="{340E66A9-787A-4DDC-8DCC-87A707EFD84F}" type="presOf" srcId="{598B3285-C31A-46BB-94F0-AA0A9EDC7359}" destId="{258BEC24-D1DE-466F-8045-88C466B22D96}" srcOrd="0" destOrd="0" presId="urn:microsoft.com/office/officeart/2009/3/layout/StepUpProcess"/>
    <dgm:cxn modelId="{4F0CF5D4-A252-4788-8F6A-A1ADF72FDBC8}" srcId="{AE85D78C-E64D-4D6D-9C68-C7704B3F51B6}" destId="{598B3285-C31A-46BB-94F0-AA0A9EDC7359}" srcOrd="1" destOrd="0" parTransId="{A0EEF09F-8729-4BA3-BF49-CFB9CB285A50}" sibTransId="{9C8E1AD0-8BA7-463E-BC2F-DBEBD8F35EE4}"/>
    <dgm:cxn modelId="{0547B90B-D9CD-43CB-811C-498BB93DDF7B}" type="presParOf" srcId="{CB5A8102-4113-4381-A264-D734EA9C5BF3}" destId="{9D0B1359-4A1E-4A98-9668-CB27E72D3444}" srcOrd="0" destOrd="0" presId="urn:microsoft.com/office/officeart/2009/3/layout/StepUpProcess"/>
    <dgm:cxn modelId="{FB48AC31-9ED3-4878-9B68-5302DE35D0FB}" type="presParOf" srcId="{9D0B1359-4A1E-4A98-9668-CB27E72D3444}" destId="{22817687-6366-4913-8F36-41A3B366C187}" srcOrd="0" destOrd="0" presId="urn:microsoft.com/office/officeart/2009/3/layout/StepUpProcess"/>
    <dgm:cxn modelId="{E59E163E-46E5-427E-8EEE-2F99A3A9FD7D}" type="presParOf" srcId="{9D0B1359-4A1E-4A98-9668-CB27E72D3444}" destId="{0449727B-5517-4F4C-9EA2-1A42BA3B8EC4}" srcOrd="1" destOrd="0" presId="urn:microsoft.com/office/officeart/2009/3/layout/StepUpProcess"/>
    <dgm:cxn modelId="{02C548F8-5DBC-4983-BC4E-4C150B80F34A}" type="presParOf" srcId="{9D0B1359-4A1E-4A98-9668-CB27E72D3444}" destId="{AF965ED6-C5BA-4555-A947-E25B347FD88A}" srcOrd="2" destOrd="0" presId="urn:microsoft.com/office/officeart/2009/3/layout/StepUpProcess"/>
    <dgm:cxn modelId="{E4AFC6F8-F724-4B4E-B3DF-55EE0F6CC628}" type="presParOf" srcId="{CB5A8102-4113-4381-A264-D734EA9C5BF3}" destId="{948E1ED9-A3DD-42CE-9F31-9840115B3340}" srcOrd="1" destOrd="0" presId="urn:microsoft.com/office/officeart/2009/3/layout/StepUpProcess"/>
    <dgm:cxn modelId="{7CF6DEF2-13A5-4139-808D-04376ED96D9D}" type="presParOf" srcId="{948E1ED9-A3DD-42CE-9F31-9840115B3340}" destId="{6CD19182-AD22-44AA-ABE1-E2C1BFA6858A}" srcOrd="0" destOrd="0" presId="urn:microsoft.com/office/officeart/2009/3/layout/StepUpProcess"/>
    <dgm:cxn modelId="{2ED7335F-91F3-4AE4-ABEE-402A8A796DC8}" type="presParOf" srcId="{CB5A8102-4113-4381-A264-D734EA9C5BF3}" destId="{C4AD9AA4-8FFD-48D0-9451-E9FDCE90CF74}" srcOrd="2" destOrd="0" presId="urn:microsoft.com/office/officeart/2009/3/layout/StepUpProcess"/>
    <dgm:cxn modelId="{6E093ABB-E9A8-4ADB-9428-60B262B4F1E0}" type="presParOf" srcId="{C4AD9AA4-8FFD-48D0-9451-E9FDCE90CF74}" destId="{042E2F99-8819-4F13-90BA-E3610F53FEFA}" srcOrd="0" destOrd="0" presId="urn:microsoft.com/office/officeart/2009/3/layout/StepUpProcess"/>
    <dgm:cxn modelId="{39351110-BE6D-4DE8-8166-645E7A847827}" type="presParOf" srcId="{C4AD9AA4-8FFD-48D0-9451-E9FDCE90CF74}" destId="{258BEC24-D1DE-466F-8045-88C466B22D96}" srcOrd="1" destOrd="0" presId="urn:microsoft.com/office/officeart/2009/3/layout/StepUpProcess"/>
    <dgm:cxn modelId="{3C5E26A2-58E2-489E-87DD-4F5C95A8F4A6}" type="presParOf" srcId="{C4AD9AA4-8FFD-48D0-9451-E9FDCE90CF74}" destId="{B1F11F48-7A99-4F22-97C0-0E4495807D5E}" srcOrd="2" destOrd="0" presId="urn:microsoft.com/office/officeart/2009/3/layout/StepUpProcess"/>
    <dgm:cxn modelId="{68BB7211-0EF6-46EC-A31A-D6AA5B3FDC61}" type="presParOf" srcId="{CB5A8102-4113-4381-A264-D734EA9C5BF3}" destId="{3777DA84-3235-4F8E-AB94-457E121EFE6D}" srcOrd="3" destOrd="0" presId="urn:microsoft.com/office/officeart/2009/3/layout/StepUpProcess"/>
    <dgm:cxn modelId="{91617641-9B24-4A85-8824-8AFCAD8D6B78}" type="presParOf" srcId="{3777DA84-3235-4F8E-AB94-457E121EFE6D}" destId="{9D90B70A-7613-452C-85B9-BA81CFF5330C}" srcOrd="0" destOrd="0" presId="urn:microsoft.com/office/officeart/2009/3/layout/StepUpProcess"/>
    <dgm:cxn modelId="{F3E2DAFE-47AF-41B4-912C-09F31FFBE4A8}" type="presParOf" srcId="{CB5A8102-4113-4381-A264-D734EA9C5BF3}" destId="{1C088FF5-DD0B-43D8-AF8A-746672A27293}" srcOrd="4" destOrd="0" presId="urn:microsoft.com/office/officeart/2009/3/layout/StepUpProcess"/>
    <dgm:cxn modelId="{46B739CC-C333-4EC2-BC7A-41E7AEB23114}" type="presParOf" srcId="{1C088FF5-DD0B-43D8-AF8A-746672A27293}" destId="{5119EA7D-6E02-4592-9D1C-86EB90352AC6}" srcOrd="0" destOrd="0" presId="urn:microsoft.com/office/officeart/2009/3/layout/StepUpProcess"/>
    <dgm:cxn modelId="{B2F05299-7BD6-488B-B481-5075C6B728F5}" type="presParOf" srcId="{1C088FF5-DD0B-43D8-AF8A-746672A27293}" destId="{586FD9BA-7579-416B-98A5-9CA88B328F8D}" srcOrd="1" destOrd="0" presId="urn:microsoft.com/office/officeart/2009/3/layout/StepUpProcess"/>
    <dgm:cxn modelId="{CB16D12A-BF06-46BB-9B2E-816B57574006}" type="presParOf" srcId="{1C088FF5-DD0B-43D8-AF8A-746672A27293}" destId="{CF51A101-FF1B-4ECD-B907-6FAD525B46B8}" srcOrd="2" destOrd="0" presId="urn:microsoft.com/office/officeart/2009/3/layout/StepUpProcess"/>
    <dgm:cxn modelId="{AB4C8074-9417-4B0D-BBDD-FB2D1263674A}" type="presParOf" srcId="{CB5A8102-4113-4381-A264-D734EA9C5BF3}" destId="{CD2B5B77-D309-4A0F-80C4-167F24994DE0}" srcOrd="5" destOrd="0" presId="urn:microsoft.com/office/officeart/2009/3/layout/StepUpProcess"/>
    <dgm:cxn modelId="{C9C4B909-9B65-4E05-8355-B73FFADAA47E}" type="presParOf" srcId="{CD2B5B77-D309-4A0F-80C4-167F24994DE0}" destId="{C9BA3AB4-172B-45A1-9230-DAE98F8D9A02}" srcOrd="0" destOrd="0" presId="urn:microsoft.com/office/officeart/2009/3/layout/StepUpProcess"/>
    <dgm:cxn modelId="{DA999D6F-C7E9-4716-9BB6-F009743FD4BE}" type="presParOf" srcId="{CB5A8102-4113-4381-A264-D734EA9C5BF3}" destId="{4686F9EB-D305-4C27-BFA3-13A215E57973}" srcOrd="6" destOrd="0" presId="urn:microsoft.com/office/officeart/2009/3/layout/StepUpProcess"/>
    <dgm:cxn modelId="{E3F392E3-344D-44C5-B0B4-6A011877549A}" type="presParOf" srcId="{4686F9EB-D305-4C27-BFA3-13A215E57973}" destId="{3B888072-8E52-45AC-A3D8-C892FBDDCB86}" srcOrd="0" destOrd="0" presId="urn:microsoft.com/office/officeart/2009/3/layout/StepUpProcess"/>
    <dgm:cxn modelId="{2A9E0147-A0D4-4EED-A9AD-C780F463922C}" type="presParOf" srcId="{4686F9EB-D305-4C27-BFA3-13A215E57973}" destId="{36A2D17A-C77D-4381-A9C4-5715E84FFE0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17687-6366-4913-8F36-41A3B366C187}">
      <dsp:nvSpPr>
        <dsp:cNvPr id="0" name=""/>
        <dsp:cNvSpPr/>
      </dsp:nvSpPr>
      <dsp:spPr>
        <a:xfrm rot="5400000">
          <a:off x="82640" y="767373"/>
          <a:ext cx="246499" cy="4101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49727B-5517-4F4C-9EA2-1A42BA3B8EC4}">
      <dsp:nvSpPr>
        <dsp:cNvPr id="0" name=""/>
        <dsp:cNvSpPr/>
      </dsp:nvSpPr>
      <dsp:spPr>
        <a:xfrm>
          <a:off x="41493" y="889925"/>
          <a:ext cx="370302" cy="32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Yr1</a:t>
          </a:r>
          <a:endParaRPr lang="en-US" sz="1500" kern="1200" dirty="0"/>
        </a:p>
      </dsp:txBody>
      <dsp:txXfrm>
        <a:off x="41493" y="889925"/>
        <a:ext cx="370302" cy="324592"/>
      </dsp:txXfrm>
    </dsp:sp>
    <dsp:sp modelId="{AF965ED6-C5BA-4555-A947-E25B347FD88A}">
      <dsp:nvSpPr>
        <dsp:cNvPr id="0" name=""/>
        <dsp:cNvSpPr/>
      </dsp:nvSpPr>
      <dsp:spPr>
        <a:xfrm>
          <a:off x="341927" y="737176"/>
          <a:ext cx="69868" cy="6986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E2F99-8819-4F13-90BA-E3610F53FEFA}">
      <dsp:nvSpPr>
        <dsp:cNvPr id="0" name=""/>
        <dsp:cNvSpPr/>
      </dsp:nvSpPr>
      <dsp:spPr>
        <a:xfrm rot="5400000">
          <a:off x="535963" y="655197"/>
          <a:ext cx="246499" cy="4101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8BEC24-D1DE-466F-8045-88C466B22D96}">
      <dsp:nvSpPr>
        <dsp:cNvPr id="0" name=""/>
        <dsp:cNvSpPr/>
      </dsp:nvSpPr>
      <dsp:spPr>
        <a:xfrm>
          <a:off x="494816" y="777750"/>
          <a:ext cx="370302" cy="32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Yr2</a:t>
          </a:r>
          <a:endParaRPr lang="en-US" sz="1500" kern="1200" dirty="0"/>
        </a:p>
      </dsp:txBody>
      <dsp:txXfrm>
        <a:off x="494816" y="777750"/>
        <a:ext cx="370302" cy="324592"/>
      </dsp:txXfrm>
    </dsp:sp>
    <dsp:sp modelId="{B1F11F48-7A99-4F22-97C0-0E4495807D5E}">
      <dsp:nvSpPr>
        <dsp:cNvPr id="0" name=""/>
        <dsp:cNvSpPr/>
      </dsp:nvSpPr>
      <dsp:spPr>
        <a:xfrm>
          <a:off x="795251" y="625000"/>
          <a:ext cx="69868" cy="6986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19EA7D-6E02-4592-9D1C-86EB90352AC6}">
      <dsp:nvSpPr>
        <dsp:cNvPr id="0" name=""/>
        <dsp:cNvSpPr/>
      </dsp:nvSpPr>
      <dsp:spPr>
        <a:xfrm rot="5400000">
          <a:off x="989286" y="543022"/>
          <a:ext cx="246499" cy="4101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FD9BA-7579-416B-98A5-9CA88B328F8D}">
      <dsp:nvSpPr>
        <dsp:cNvPr id="0" name=""/>
        <dsp:cNvSpPr/>
      </dsp:nvSpPr>
      <dsp:spPr>
        <a:xfrm>
          <a:off x="948139" y="665574"/>
          <a:ext cx="370302" cy="32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Yr3</a:t>
          </a:r>
          <a:endParaRPr lang="en-US" sz="1500" kern="1200" dirty="0"/>
        </a:p>
      </dsp:txBody>
      <dsp:txXfrm>
        <a:off x="948139" y="665574"/>
        <a:ext cx="370302" cy="324592"/>
      </dsp:txXfrm>
    </dsp:sp>
    <dsp:sp modelId="{CF51A101-FF1B-4ECD-B907-6FAD525B46B8}">
      <dsp:nvSpPr>
        <dsp:cNvPr id="0" name=""/>
        <dsp:cNvSpPr/>
      </dsp:nvSpPr>
      <dsp:spPr>
        <a:xfrm>
          <a:off x="1248574" y="512825"/>
          <a:ext cx="69868" cy="6986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88072-8E52-45AC-A3D8-C892FBDDCB86}">
      <dsp:nvSpPr>
        <dsp:cNvPr id="0" name=""/>
        <dsp:cNvSpPr/>
      </dsp:nvSpPr>
      <dsp:spPr>
        <a:xfrm rot="5400000">
          <a:off x="1442609" y="430847"/>
          <a:ext cx="246499" cy="4101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2D17A-C77D-4381-A9C4-5715E84FFE02}">
      <dsp:nvSpPr>
        <dsp:cNvPr id="0" name=""/>
        <dsp:cNvSpPr/>
      </dsp:nvSpPr>
      <dsp:spPr>
        <a:xfrm>
          <a:off x="1401462" y="553399"/>
          <a:ext cx="370302" cy="32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Yr4</a:t>
          </a:r>
          <a:endParaRPr lang="en-US" sz="1500" kern="1200" dirty="0"/>
        </a:p>
      </dsp:txBody>
      <dsp:txXfrm>
        <a:off x="1401462" y="553399"/>
        <a:ext cx="370302" cy="32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7A21437-FD2B-4D47-B378-5F6CE50D3D12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FA8214A-11AE-4A33-B52B-6C5F176A5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90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4622705-E057-41C6-93E3-2C5D91A0E02C}" type="datetimeFigureOut">
              <a:rPr lang="en-US" smtClean="0"/>
              <a:pPr/>
              <a:t>20-Mar-15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454BE3-C0DB-4EC5-920D-B57A33684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87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2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3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99945" indent="-269210" defTabSz="9123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76838" indent="-215368" defTabSz="9123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07574" indent="-215368" defTabSz="9123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38309" indent="-215368" defTabSz="91232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69044" indent="-215368" defTabSz="9123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99780" indent="-215368" defTabSz="9123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0515" indent="-215368" defTabSz="9123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61250" indent="-215368" defTabSz="9123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3B7765-1CBA-4B3E-8456-C8CC5711E034}" type="slidenum">
              <a:rPr lang="en-US" altLang="en-US">
                <a:latin typeface="Calibri" pitchFamily="34" charset="0"/>
              </a:rPr>
              <a:pPr eaLnBrk="1" hangingPunct="1"/>
              <a:t>33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99945" indent="-269210" defTabSz="9138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76838" indent="-215368" defTabSz="9138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07574" indent="-215368" defTabSz="9138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38309" indent="-215368" defTabSz="9138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69044" indent="-215368" defTabSz="913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99780" indent="-215368" defTabSz="913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0515" indent="-215368" defTabSz="913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61250" indent="-215368" defTabSz="913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43252F-3AE6-446C-8C8B-F7C70D436A94}" type="slidenum">
              <a:rPr lang="en-US" altLang="en-US">
                <a:latin typeface="Calibri" pitchFamily="34" charset="0"/>
              </a:rPr>
              <a:pPr eaLnBrk="1" hangingPunct="1"/>
              <a:t>9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7638" y="1163638"/>
            <a:ext cx="4187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3017" indent="-173017">
              <a:spcBef>
                <a:spcPct val="0"/>
              </a:spcBef>
              <a:buFontTx/>
              <a:buChar char="•"/>
            </a:pPr>
            <a:r>
              <a:rPr lang="en-US" altLang="en-US" smtClean="0"/>
              <a:t>Overall increase in full immunization coverage</a:t>
            </a:r>
          </a:p>
          <a:p>
            <a:pPr marL="173017" indent="-173017">
              <a:spcBef>
                <a:spcPct val="0"/>
              </a:spcBef>
              <a:buFontTx/>
              <a:buChar char="•"/>
            </a:pPr>
            <a:r>
              <a:rPr lang="en-US" altLang="en-US" smtClean="0"/>
              <a:t>Full Immunization increased from 14 million children to 15 million, increase coverage of 1 million children since 2009;</a:t>
            </a:r>
          </a:p>
          <a:p>
            <a:pPr marL="173017" indent="-173017">
              <a:spcBef>
                <a:spcPct val="0"/>
              </a:spcBef>
              <a:buFontTx/>
              <a:buChar char="•"/>
            </a:pPr>
            <a:r>
              <a:rPr lang="en-US" altLang="en-US" smtClean="0"/>
              <a:t>Drop out From DPT2 to 3: around 10 %; OPV2 to 3: 9 points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8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862" indent="-285716" defTabSz="9428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865" indent="-228573" defTabSz="9428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11" indent="-228573" defTabSz="9428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157" indent="-228573" defTabSz="94286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303" indent="-228573" defTabSz="942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448" indent="-228573" defTabSz="942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594" indent="-228573" defTabSz="942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741" indent="-228573" defTabSz="942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366066-BA4D-4DE7-AA4A-F7D223F69155}" type="slidenum">
              <a:rPr lang="en-US" alt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5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 defTabSz="9575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 defTabSz="9575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 defTabSz="9575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 defTabSz="9575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defTabSz="9575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defTabSz="9575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defTabSz="9575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defTabSz="9575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504D"/>
              </a:buClr>
            </a:pPr>
            <a:fld id="{484CCE96-B71B-47DC-9E8B-2582DEC6BDB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>
                  <a:srgbClr val="C0504D"/>
                </a:buClr>
              </a:pPr>
              <a:t>15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7638" y="1163638"/>
            <a:ext cx="4187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977582" y="8841635"/>
            <a:ext cx="3043845" cy="4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1A30942-BEAF-443A-9C85-7BEED6ACE349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28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140" y="4421562"/>
            <a:ext cx="5620822" cy="4189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99862" indent="-269178" defTabSz="912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76711" indent="-215343" defTabSz="912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07396" indent="-215343" defTabSz="912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38080" indent="-215343" defTabSz="912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68764" indent="-215343" defTabSz="912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99449" indent="-215343" defTabSz="912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0134" indent="-215343" defTabSz="912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60818" indent="-215343" defTabSz="912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3B7765-1CBA-4B3E-8456-C8CC5711E034}" type="slidenum">
              <a:rPr lang="en-US" altLang="en-US">
                <a:latin typeface="Calibri" pitchFamily="34" charset="0"/>
              </a:rPr>
              <a:pPr eaLnBrk="1" hangingPunct="1"/>
              <a:t>32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F51-0FAC-49FD-B4E6-8975220B6601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7615-211D-4B9B-B5FD-D885274E735D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45AE-B72D-4E49-9149-6C763DA53FCB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A77C9-E597-47DC-855F-8C9C66170DD6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F424-C528-4375-9C2F-D58468276BB9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31F-E39F-47AC-9DFE-2FD4EA609107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F6EA-BAA2-4295-838C-851A36D67592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561138"/>
            <a:ext cx="576262" cy="280987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3E579264-B33E-48B4-8CB6-F84C32FC0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0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" y="0"/>
            <a:ext cx="9138633" cy="90872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DCF976-4F62-4729-9834-2668E0BB0FC8}" type="datetimeFigureOut">
              <a:rPr lang="en-US"/>
              <a:pPr>
                <a:defRPr/>
              </a:pPr>
              <a:t>20-Mar-15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338D8BD-5937-43FF-B7C2-BC1452283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1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Lucida Sans" pitchFamily="34" charset="0"/>
              </a:rPr>
              <a:t>World Health 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  <a:lvl2pPr>
              <a:defRPr>
                <a:latin typeface="Lucida Sans" pitchFamily="34" charset="0"/>
              </a:defRPr>
            </a:lvl2pPr>
            <a:lvl3pPr>
              <a:defRPr>
                <a:latin typeface="Lucida Sans" pitchFamily="34" charset="0"/>
              </a:defRPr>
            </a:lvl3pPr>
            <a:lvl4pPr>
              <a:defRPr>
                <a:latin typeface="Lucida Sans" pitchFamily="34" charset="0"/>
              </a:defRPr>
            </a:lvl4pPr>
            <a:lvl5pPr>
              <a:defRPr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  <a:lvl2pPr>
              <a:defRPr>
                <a:latin typeface="Lucida Sans" pitchFamily="34" charset="0"/>
              </a:defRPr>
            </a:lvl2pPr>
            <a:lvl3pPr>
              <a:defRPr>
                <a:latin typeface="Lucida Sans" pitchFamily="34" charset="0"/>
              </a:defRPr>
            </a:lvl3pPr>
            <a:lvl4pPr>
              <a:defRPr>
                <a:latin typeface="Lucida Sans" pitchFamily="34" charset="0"/>
              </a:defRPr>
            </a:lvl4pPr>
            <a:lvl5pPr>
              <a:defRPr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55506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188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9401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1430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1430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0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840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614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48242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40338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7863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A1CE-CF5C-45CB-9CD3-CD378B6DFA4A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3966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495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0882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9900" y="1143000"/>
            <a:ext cx="8229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1504030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1430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0900" y="11430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622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9900" y="11430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900" y="3657600"/>
            <a:ext cx="4038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60900" y="1143000"/>
            <a:ext cx="4038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334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4014-F458-410B-93A0-C87AD87AD061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World Health Day 2012 – Ageing and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324E-9ECD-4820-9962-3F347A388480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6852-9F74-46EA-8AB8-C25EFC770508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1BAB-D450-4A6C-9D9C-219BCDF9FF9A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A1CE-CF5C-45CB-9CD3-CD378B6DFA4A}" type="datetime1">
              <a:rPr lang="en-US" smtClean="0"/>
              <a:pPr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World Health Day 2012 – Ageing and Health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BB29-3F2D-4746-81D5-695C7BC6F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90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1023-65DF-4771-8437-5DD6BA947889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240D4-69F5-461E-90B8-E3C4128BA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C927-A778-4A80-97D8-4ED043FFDFF2}" type="datetimeFigureOut">
              <a:rPr lang="en-US" smtClean="0"/>
              <a:t>20-Mar-15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42B1D-310C-48F8-9EB6-D57C98EB5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6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778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accent5">
                <a:lumMod val="90000"/>
              </a:schemeClr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1430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70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Excel_97-2003_Worksheet2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Excel_97-2003_Worksheet3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914400"/>
            <a:ext cx="9144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8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4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35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 Eradication in India</a:t>
            </a:r>
          </a:p>
          <a:p>
            <a:pPr>
              <a:defRPr/>
            </a:pPr>
            <a:endParaRPr lang="en-US" sz="100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9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(Status, Risks &amp; Priorities)</a:t>
            </a:r>
          </a:p>
          <a:p>
            <a:pPr>
              <a:defRPr/>
            </a:pPr>
            <a:endParaRPr lang="en-US" sz="36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41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9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 Expert Advisory Group Meeting</a:t>
            </a:r>
            <a:endParaRPr lang="en-US" sz="9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91000"/>
            <a:ext cx="7772400" cy="1905000"/>
          </a:xfrm>
        </p:spPr>
        <p:txBody>
          <a:bodyPr>
            <a:noAutofit/>
          </a:bodyPr>
          <a:lstStyle/>
          <a:p>
            <a:pPr algn="r"/>
            <a:r>
              <a:rPr lang="en-IN" sz="2400" b="1" dirty="0" smtClean="0">
                <a:latin typeface="Garamond" pitchFamily="18" charset="0"/>
                <a:cs typeface="Arial" pitchFamily="34" charset="0"/>
              </a:rPr>
              <a:t/>
            </a:r>
            <a:br>
              <a:rPr lang="en-IN" sz="2400" b="1" dirty="0" smtClean="0">
                <a:latin typeface="Garamond" pitchFamily="18" charset="0"/>
                <a:cs typeface="Arial" pitchFamily="34" charset="0"/>
              </a:rPr>
            </a:br>
            <a:r>
              <a:rPr lang="en-IN" sz="2400" b="1" dirty="0">
                <a:latin typeface="Garamond" pitchFamily="18" charset="0"/>
                <a:cs typeface="Arial" pitchFamily="34" charset="0"/>
              </a:rPr>
              <a:t/>
            </a:r>
            <a:br>
              <a:rPr lang="en-IN" sz="2400" b="1" dirty="0">
                <a:latin typeface="Garamond" pitchFamily="18" charset="0"/>
                <a:cs typeface="Arial" pitchFamily="34" charset="0"/>
              </a:rPr>
            </a:br>
            <a:r>
              <a:rPr lang="en-IN" sz="2400" b="1" dirty="0" smtClean="0">
                <a:latin typeface="Garamond" pitchFamily="18" charset="0"/>
                <a:cs typeface="Arial" pitchFamily="34" charset="0"/>
              </a:rPr>
              <a:t/>
            </a:r>
            <a:br>
              <a:rPr lang="en-IN" sz="2400" b="1" dirty="0" smtClean="0">
                <a:latin typeface="Garamond" pitchFamily="18" charset="0"/>
                <a:cs typeface="Arial" pitchFamily="34" charset="0"/>
              </a:rPr>
            </a:br>
            <a:r>
              <a:rPr lang="en-IN" sz="2400" b="1" dirty="0" smtClean="0">
                <a:latin typeface="Garamond" pitchFamily="18" charset="0"/>
                <a:cs typeface="Arial" pitchFamily="34" charset="0"/>
              </a:rPr>
              <a:t/>
            </a:r>
            <a:br>
              <a:rPr lang="en-IN" sz="2400" b="1" dirty="0" smtClean="0">
                <a:latin typeface="Garamond" pitchFamily="18" charset="0"/>
                <a:cs typeface="Arial" pitchFamily="34" charset="0"/>
              </a:rPr>
            </a:br>
            <a:r>
              <a:rPr lang="en-IN" sz="2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IN" sz="2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IN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4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Rakesh</a:t>
            </a:r>
            <a:r>
              <a:rPr lang="en-IN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Kumar</a:t>
            </a:r>
            <a:br>
              <a:rPr lang="en-IN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Secretary (RCH)</a:t>
            </a:r>
            <a:br>
              <a:rPr lang="en-IN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Health and Family Welfare,</a:t>
            </a:r>
            <a:br>
              <a:rPr lang="en-IN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of India</a:t>
            </a:r>
            <a:br>
              <a:rPr lang="en-IN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i="1" dirty="0">
                <a:latin typeface="Garamond" pitchFamily="18" charset="0"/>
              </a:rPr>
              <a:t/>
            </a:r>
            <a:br>
              <a:rPr lang="en-US" sz="5400" i="1" dirty="0">
                <a:latin typeface="Garamond" pitchFamily="18" charset="0"/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"/>
            <a:ext cx="16764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99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coverage </a:t>
            </a:r>
            <a:r>
              <a:rPr 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highest risk areas</a:t>
            </a:r>
            <a:endParaRPr lang="en-US" sz="3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276290"/>
            <a:ext cx="9144000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Missed children in independent post campaign survey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0" y="61769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Source of data : NPSP monitoring</a:t>
            </a:r>
          </a:p>
        </p:txBody>
      </p:sp>
      <p:graphicFrame>
        <p:nvGraphicFramePr>
          <p:cNvPr id="28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399999"/>
              </p:ext>
            </p:extLst>
          </p:nvPr>
        </p:nvGraphicFramePr>
        <p:xfrm>
          <a:off x="346075" y="1414462"/>
          <a:ext cx="8642350" cy="559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Chart" r:id="rId3" imgW="9877406" imgH="4152928" progId="MSGraph.Chart.8">
                  <p:embed followColorScheme="full"/>
                </p:oleObj>
              </mc:Choice>
              <mc:Fallback>
                <p:oleObj name="Chart" r:id="rId3" imgW="9877406" imgH="41529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587" r="26801" b="-11197"/>
                      <a:stretch>
                        <a:fillRect/>
                      </a:stretch>
                    </p:blipFill>
                    <p:spPr bwMode="auto">
                      <a:xfrm>
                        <a:off x="346075" y="1414462"/>
                        <a:ext cx="8642350" cy="559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4"/>
          <p:cNvSpPr txBox="1">
            <a:spLocks noChangeArrowheads="1"/>
          </p:cNvSpPr>
          <p:nvPr/>
        </p:nvSpPr>
        <p:spPr bwMode="auto">
          <a:xfrm rot="10800000">
            <a:off x="40144" y="2043113"/>
            <a:ext cx="4308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Percentage unimmunized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2462215" y="1927225"/>
            <a:ext cx="0" cy="37782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209674" y="54864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071815" y="54864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>
            <a:off x="4448170" y="1919288"/>
            <a:ext cx="0" cy="37782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4857748" y="54864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>
            <a:off x="5986451" y="1925638"/>
            <a:ext cx="0" cy="37782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6300785" y="54864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019800" y="5914572"/>
            <a:ext cx="2987675" cy="769441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Number of children checked during each campaign:</a:t>
            </a:r>
          </a:p>
          <a:p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UP: ~ 60,000 children</a:t>
            </a:r>
          </a:p>
          <a:p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Bihar: ~ 150,000 children</a:t>
            </a: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7310437" y="1909763"/>
            <a:ext cx="0" cy="37782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7529511" y="54864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8405815" y="1905000"/>
            <a:ext cx="0" cy="37782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8310563" y="54864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0"/>
            <a:ext cx="9158514" cy="707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innovations &amp; learnings being continued</a:t>
            </a:r>
            <a:endParaRPr lang="en-US" sz="32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52400" y="1054100"/>
            <a:ext cx="3229752" cy="2222500"/>
            <a:chOff x="0" y="663"/>
            <a:chExt cx="5760" cy="367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1" b="10092"/>
            <a:stretch>
              <a:fillRect/>
            </a:stretch>
          </p:blipFill>
          <p:spPr bwMode="auto">
            <a:xfrm>
              <a:off x="0" y="663"/>
              <a:ext cx="5760" cy="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687" y="1182"/>
              <a:ext cx="190" cy="157"/>
              <a:chOff x="96" y="2976"/>
              <a:chExt cx="336" cy="336"/>
            </a:xfrm>
          </p:grpSpPr>
          <p:sp>
            <p:nvSpPr>
              <p:cNvPr id="180" name="Rectangle 6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AutoShape 7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776" y="1631"/>
              <a:ext cx="185" cy="130"/>
              <a:chOff x="96" y="2976"/>
              <a:chExt cx="336" cy="336"/>
            </a:xfrm>
          </p:grpSpPr>
          <p:sp>
            <p:nvSpPr>
              <p:cNvPr id="178" name="Rectangle 9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AutoShape 10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067" y="2306"/>
              <a:ext cx="160" cy="157"/>
              <a:chOff x="96" y="2976"/>
              <a:chExt cx="336" cy="336"/>
            </a:xfrm>
          </p:grpSpPr>
          <p:sp>
            <p:nvSpPr>
              <p:cNvPr id="176" name="Rectangle 12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AutoShape 13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2381" y="2393"/>
              <a:ext cx="181" cy="175"/>
              <a:chOff x="96" y="2976"/>
              <a:chExt cx="336" cy="336"/>
            </a:xfrm>
          </p:grpSpPr>
          <p:sp>
            <p:nvSpPr>
              <p:cNvPr id="174" name="Rectangle 15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AutoShape 16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2293" y="3061"/>
              <a:ext cx="238" cy="142"/>
              <a:chOff x="96" y="2976"/>
              <a:chExt cx="336" cy="336"/>
            </a:xfrm>
          </p:grpSpPr>
          <p:sp>
            <p:nvSpPr>
              <p:cNvPr id="172" name="Rectangle 18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AutoShape 19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4800" y="2906"/>
              <a:ext cx="182" cy="136"/>
              <a:chOff x="96" y="3168"/>
              <a:chExt cx="336" cy="288"/>
            </a:xfrm>
          </p:grpSpPr>
          <p:sp>
            <p:nvSpPr>
              <p:cNvPr id="168" name="Rectangle 21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336" cy="28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Rectangle 22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Rectangle 23"/>
              <p:cNvSpPr>
                <a:spLocks noChangeArrowheads="1"/>
              </p:cNvSpPr>
              <p:nvPr/>
            </p:nvSpPr>
            <p:spPr bwMode="auto">
              <a:xfrm>
                <a:off x="336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Rectangle 24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" cy="9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2661" y="1006"/>
              <a:ext cx="185" cy="135"/>
              <a:chOff x="96" y="3168"/>
              <a:chExt cx="336" cy="288"/>
            </a:xfrm>
          </p:grpSpPr>
          <p:sp>
            <p:nvSpPr>
              <p:cNvPr id="164" name="Rectangle 34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336" cy="28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Rectangle 35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Rectangle 36"/>
              <p:cNvSpPr>
                <a:spLocks noChangeArrowheads="1"/>
              </p:cNvSpPr>
              <p:nvPr/>
            </p:nvSpPr>
            <p:spPr bwMode="auto">
              <a:xfrm>
                <a:off x="336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Rectangle 37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" cy="9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960" y="1035"/>
              <a:ext cx="182" cy="182"/>
              <a:chOff x="96" y="2976"/>
              <a:chExt cx="336" cy="336"/>
            </a:xfrm>
          </p:grpSpPr>
          <p:sp>
            <p:nvSpPr>
              <p:cNvPr id="162" name="Rectangle 39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AutoShape 40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3052" y="1041"/>
              <a:ext cx="181" cy="175"/>
              <a:chOff x="96" y="2976"/>
              <a:chExt cx="336" cy="336"/>
            </a:xfrm>
          </p:grpSpPr>
          <p:sp>
            <p:nvSpPr>
              <p:cNvPr id="160" name="Rectangle 42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AutoShape 43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2462" y="1715"/>
              <a:ext cx="181" cy="227"/>
              <a:chOff x="96" y="2976"/>
              <a:chExt cx="336" cy="336"/>
            </a:xfrm>
          </p:grpSpPr>
          <p:sp>
            <p:nvSpPr>
              <p:cNvPr id="158" name="Rectangle 45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AutoShape 46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47"/>
            <p:cNvGrpSpPr>
              <a:grpSpLocks/>
            </p:cNvGrpSpPr>
            <p:nvPr/>
          </p:nvGrpSpPr>
          <p:grpSpPr bwMode="auto">
            <a:xfrm>
              <a:off x="2553" y="1641"/>
              <a:ext cx="185" cy="135"/>
              <a:chOff x="96" y="3168"/>
              <a:chExt cx="336" cy="288"/>
            </a:xfrm>
          </p:grpSpPr>
          <p:sp>
            <p:nvSpPr>
              <p:cNvPr id="154" name="Rectangle 48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336" cy="28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Rectangle 49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Rectangle 50"/>
              <p:cNvSpPr>
                <a:spLocks noChangeArrowheads="1"/>
              </p:cNvSpPr>
              <p:nvPr/>
            </p:nvSpPr>
            <p:spPr bwMode="auto">
              <a:xfrm>
                <a:off x="336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Rectangle 51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" cy="9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52"/>
            <p:cNvGrpSpPr>
              <a:grpSpLocks/>
            </p:cNvGrpSpPr>
            <p:nvPr/>
          </p:nvGrpSpPr>
          <p:grpSpPr bwMode="auto">
            <a:xfrm>
              <a:off x="2381" y="2057"/>
              <a:ext cx="180" cy="148"/>
              <a:chOff x="96" y="2976"/>
              <a:chExt cx="336" cy="336"/>
            </a:xfrm>
          </p:grpSpPr>
          <p:sp>
            <p:nvSpPr>
              <p:cNvPr id="152" name="Rectangle 53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AutoShape 54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55"/>
            <p:cNvGrpSpPr>
              <a:grpSpLocks/>
            </p:cNvGrpSpPr>
            <p:nvPr/>
          </p:nvGrpSpPr>
          <p:grpSpPr bwMode="auto">
            <a:xfrm>
              <a:off x="2127" y="2811"/>
              <a:ext cx="185" cy="135"/>
              <a:chOff x="96" y="3168"/>
              <a:chExt cx="336" cy="288"/>
            </a:xfrm>
          </p:grpSpPr>
          <p:sp>
            <p:nvSpPr>
              <p:cNvPr id="148" name="Rectangle 56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336" cy="28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Rectangle 57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Rectangle 58"/>
              <p:cNvSpPr>
                <a:spLocks noChangeArrowheads="1"/>
              </p:cNvSpPr>
              <p:nvPr/>
            </p:nvSpPr>
            <p:spPr bwMode="auto">
              <a:xfrm>
                <a:off x="336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Rectangle 59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" cy="9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60"/>
            <p:cNvGrpSpPr>
              <a:grpSpLocks/>
            </p:cNvGrpSpPr>
            <p:nvPr/>
          </p:nvGrpSpPr>
          <p:grpSpPr bwMode="auto">
            <a:xfrm>
              <a:off x="2671" y="2992"/>
              <a:ext cx="185" cy="135"/>
              <a:chOff x="96" y="3168"/>
              <a:chExt cx="336" cy="288"/>
            </a:xfrm>
          </p:grpSpPr>
          <p:sp>
            <p:nvSpPr>
              <p:cNvPr id="144" name="Rectangle 61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336" cy="28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Rectangle 62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Rectangle 63"/>
              <p:cNvSpPr>
                <a:spLocks noChangeArrowheads="1"/>
              </p:cNvSpPr>
              <p:nvPr/>
            </p:nvSpPr>
            <p:spPr bwMode="auto">
              <a:xfrm>
                <a:off x="336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Rectangle 64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" cy="9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65"/>
            <p:cNvGrpSpPr>
              <a:grpSpLocks/>
            </p:cNvGrpSpPr>
            <p:nvPr/>
          </p:nvGrpSpPr>
          <p:grpSpPr bwMode="auto">
            <a:xfrm>
              <a:off x="2898" y="2675"/>
              <a:ext cx="185" cy="135"/>
              <a:chOff x="96" y="3168"/>
              <a:chExt cx="336" cy="288"/>
            </a:xfrm>
          </p:grpSpPr>
          <p:sp>
            <p:nvSpPr>
              <p:cNvPr id="140" name="Rectangle 66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336" cy="28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Rectangle 67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Rectangle 68"/>
              <p:cNvSpPr>
                <a:spLocks noChangeArrowheads="1"/>
              </p:cNvSpPr>
              <p:nvPr/>
            </p:nvSpPr>
            <p:spPr bwMode="auto">
              <a:xfrm>
                <a:off x="336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Rectangle 69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" cy="9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70"/>
            <p:cNvGrpSpPr>
              <a:grpSpLocks/>
            </p:cNvGrpSpPr>
            <p:nvPr/>
          </p:nvGrpSpPr>
          <p:grpSpPr bwMode="auto">
            <a:xfrm>
              <a:off x="2835" y="2483"/>
              <a:ext cx="180" cy="175"/>
              <a:chOff x="96" y="2976"/>
              <a:chExt cx="336" cy="336"/>
            </a:xfrm>
          </p:grpSpPr>
          <p:sp>
            <p:nvSpPr>
              <p:cNvPr id="138" name="Rectangle 71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AutoShape 72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73"/>
            <p:cNvGrpSpPr>
              <a:grpSpLocks/>
            </p:cNvGrpSpPr>
            <p:nvPr/>
          </p:nvGrpSpPr>
          <p:grpSpPr bwMode="auto">
            <a:xfrm>
              <a:off x="3107" y="2982"/>
              <a:ext cx="180" cy="175"/>
              <a:chOff x="96" y="2976"/>
              <a:chExt cx="336" cy="336"/>
            </a:xfrm>
          </p:grpSpPr>
          <p:sp>
            <p:nvSpPr>
              <p:cNvPr id="136" name="Rectangle 74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AutoShape 75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76"/>
            <p:cNvGrpSpPr>
              <a:grpSpLocks/>
            </p:cNvGrpSpPr>
            <p:nvPr/>
          </p:nvGrpSpPr>
          <p:grpSpPr bwMode="auto">
            <a:xfrm>
              <a:off x="3289" y="2937"/>
              <a:ext cx="180" cy="175"/>
              <a:chOff x="96" y="2976"/>
              <a:chExt cx="336" cy="336"/>
            </a:xfrm>
          </p:grpSpPr>
          <p:sp>
            <p:nvSpPr>
              <p:cNvPr id="134" name="Rectangle 77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AutoShape 78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79"/>
            <p:cNvGrpSpPr>
              <a:grpSpLocks/>
            </p:cNvGrpSpPr>
            <p:nvPr/>
          </p:nvGrpSpPr>
          <p:grpSpPr bwMode="auto">
            <a:xfrm>
              <a:off x="3560" y="2976"/>
              <a:ext cx="182" cy="136"/>
              <a:chOff x="96" y="3168"/>
              <a:chExt cx="336" cy="288"/>
            </a:xfrm>
          </p:grpSpPr>
          <p:sp>
            <p:nvSpPr>
              <p:cNvPr id="130" name="Rectangle 80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336" cy="28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Rectangle 81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Rectangle 82"/>
              <p:cNvSpPr>
                <a:spLocks noChangeArrowheads="1"/>
              </p:cNvSpPr>
              <p:nvPr/>
            </p:nvSpPr>
            <p:spPr bwMode="auto">
              <a:xfrm>
                <a:off x="336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Rectangle 83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" cy="9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84"/>
            <p:cNvGrpSpPr>
              <a:grpSpLocks/>
            </p:cNvGrpSpPr>
            <p:nvPr/>
          </p:nvGrpSpPr>
          <p:grpSpPr bwMode="auto">
            <a:xfrm>
              <a:off x="3606" y="3118"/>
              <a:ext cx="180" cy="175"/>
              <a:chOff x="96" y="2976"/>
              <a:chExt cx="336" cy="336"/>
            </a:xfrm>
          </p:grpSpPr>
          <p:sp>
            <p:nvSpPr>
              <p:cNvPr id="128" name="Rectangle 85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AutoShape 86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87"/>
            <p:cNvGrpSpPr>
              <a:grpSpLocks/>
            </p:cNvGrpSpPr>
            <p:nvPr/>
          </p:nvGrpSpPr>
          <p:grpSpPr bwMode="auto">
            <a:xfrm>
              <a:off x="4653" y="2809"/>
              <a:ext cx="180" cy="175"/>
              <a:chOff x="96" y="2976"/>
              <a:chExt cx="336" cy="336"/>
            </a:xfrm>
          </p:grpSpPr>
          <p:sp>
            <p:nvSpPr>
              <p:cNvPr id="126" name="Rectangle 88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AutoShape 89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 90"/>
            <p:cNvGrpSpPr>
              <a:grpSpLocks/>
            </p:cNvGrpSpPr>
            <p:nvPr/>
          </p:nvGrpSpPr>
          <p:grpSpPr bwMode="auto">
            <a:xfrm>
              <a:off x="4649" y="3118"/>
              <a:ext cx="180" cy="175"/>
              <a:chOff x="96" y="2976"/>
              <a:chExt cx="336" cy="336"/>
            </a:xfrm>
          </p:grpSpPr>
          <p:sp>
            <p:nvSpPr>
              <p:cNvPr id="124" name="Rectangle 91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AutoShape 92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93"/>
            <p:cNvGrpSpPr>
              <a:grpSpLocks/>
            </p:cNvGrpSpPr>
            <p:nvPr/>
          </p:nvGrpSpPr>
          <p:grpSpPr bwMode="auto">
            <a:xfrm>
              <a:off x="4724" y="3073"/>
              <a:ext cx="180" cy="175"/>
              <a:chOff x="96" y="2976"/>
              <a:chExt cx="336" cy="336"/>
            </a:xfrm>
          </p:grpSpPr>
          <p:sp>
            <p:nvSpPr>
              <p:cNvPr id="122" name="Rectangle 94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AutoShape 95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96"/>
            <p:cNvGrpSpPr>
              <a:grpSpLocks/>
            </p:cNvGrpSpPr>
            <p:nvPr/>
          </p:nvGrpSpPr>
          <p:grpSpPr bwMode="auto">
            <a:xfrm>
              <a:off x="4967" y="3663"/>
              <a:ext cx="180" cy="175"/>
              <a:chOff x="96" y="2976"/>
              <a:chExt cx="336" cy="336"/>
            </a:xfrm>
          </p:grpSpPr>
          <p:sp>
            <p:nvSpPr>
              <p:cNvPr id="120" name="Rectangle 97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AutoShape 98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99"/>
            <p:cNvGrpSpPr>
              <a:grpSpLocks/>
            </p:cNvGrpSpPr>
            <p:nvPr/>
          </p:nvGrpSpPr>
          <p:grpSpPr bwMode="auto">
            <a:xfrm>
              <a:off x="4372" y="3497"/>
              <a:ext cx="180" cy="175"/>
              <a:chOff x="96" y="2976"/>
              <a:chExt cx="336" cy="336"/>
            </a:xfrm>
          </p:grpSpPr>
          <p:sp>
            <p:nvSpPr>
              <p:cNvPr id="118" name="Rectangle 100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AutoShape 101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102"/>
            <p:cNvGrpSpPr>
              <a:grpSpLocks/>
            </p:cNvGrpSpPr>
            <p:nvPr/>
          </p:nvGrpSpPr>
          <p:grpSpPr bwMode="auto">
            <a:xfrm>
              <a:off x="3362" y="3721"/>
              <a:ext cx="158" cy="122"/>
              <a:chOff x="96" y="3168"/>
              <a:chExt cx="336" cy="288"/>
            </a:xfrm>
          </p:grpSpPr>
          <p:sp>
            <p:nvSpPr>
              <p:cNvPr id="114" name="Rectangle 103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336" cy="28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tangle 104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Rectangle 105"/>
              <p:cNvSpPr>
                <a:spLocks noChangeArrowheads="1"/>
              </p:cNvSpPr>
              <p:nvPr/>
            </p:nvSpPr>
            <p:spPr bwMode="auto">
              <a:xfrm>
                <a:off x="336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Rectangle 106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" cy="9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107"/>
            <p:cNvGrpSpPr>
              <a:grpSpLocks/>
            </p:cNvGrpSpPr>
            <p:nvPr/>
          </p:nvGrpSpPr>
          <p:grpSpPr bwMode="auto">
            <a:xfrm>
              <a:off x="3107" y="3436"/>
              <a:ext cx="180" cy="175"/>
              <a:chOff x="96" y="2976"/>
              <a:chExt cx="336" cy="336"/>
            </a:xfrm>
          </p:grpSpPr>
          <p:sp>
            <p:nvSpPr>
              <p:cNvPr id="112" name="Rectangle 108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AutoShape 109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110"/>
            <p:cNvGrpSpPr>
              <a:grpSpLocks/>
            </p:cNvGrpSpPr>
            <p:nvPr/>
          </p:nvGrpSpPr>
          <p:grpSpPr bwMode="auto">
            <a:xfrm>
              <a:off x="3334" y="3391"/>
              <a:ext cx="180" cy="175"/>
              <a:chOff x="96" y="2976"/>
              <a:chExt cx="336" cy="336"/>
            </a:xfrm>
          </p:grpSpPr>
          <p:sp>
            <p:nvSpPr>
              <p:cNvPr id="110" name="Rectangle 111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AutoShape 112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113"/>
            <p:cNvGrpSpPr>
              <a:grpSpLocks/>
            </p:cNvGrpSpPr>
            <p:nvPr/>
          </p:nvGrpSpPr>
          <p:grpSpPr bwMode="auto">
            <a:xfrm>
              <a:off x="2308" y="2266"/>
              <a:ext cx="185" cy="135"/>
              <a:chOff x="96" y="3168"/>
              <a:chExt cx="336" cy="288"/>
            </a:xfrm>
          </p:grpSpPr>
          <p:sp>
            <p:nvSpPr>
              <p:cNvPr id="106" name="Rectangle 114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336" cy="28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tangle 115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Rectangle 116"/>
              <p:cNvSpPr>
                <a:spLocks noChangeArrowheads="1"/>
              </p:cNvSpPr>
              <p:nvPr/>
            </p:nvSpPr>
            <p:spPr bwMode="auto">
              <a:xfrm>
                <a:off x="336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Rectangle 117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" cy="9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118"/>
            <p:cNvGrpSpPr>
              <a:grpSpLocks/>
            </p:cNvGrpSpPr>
            <p:nvPr/>
          </p:nvGrpSpPr>
          <p:grpSpPr bwMode="auto">
            <a:xfrm>
              <a:off x="2807" y="2811"/>
              <a:ext cx="185" cy="135"/>
              <a:chOff x="96" y="3168"/>
              <a:chExt cx="336" cy="288"/>
            </a:xfrm>
          </p:grpSpPr>
          <p:sp>
            <p:nvSpPr>
              <p:cNvPr id="102" name="Rectangle 119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336" cy="28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120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Rectangle 121"/>
              <p:cNvSpPr>
                <a:spLocks noChangeArrowheads="1"/>
              </p:cNvSpPr>
              <p:nvPr/>
            </p:nvSpPr>
            <p:spPr bwMode="auto">
              <a:xfrm>
                <a:off x="336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Rectangle 122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" cy="9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123"/>
            <p:cNvGrpSpPr>
              <a:grpSpLocks/>
            </p:cNvGrpSpPr>
            <p:nvPr/>
          </p:nvGrpSpPr>
          <p:grpSpPr bwMode="auto">
            <a:xfrm>
              <a:off x="2978" y="779"/>
              <a:ext cx="185" cy="135"/>
              <a:chOff x="96" y="3168"/>
              <a:chExt cx="336" cy="288"/>
            </a:xfrm>
          </p:grpSpPr>
          <p:sp>
            <p:nvSpPr>
              <p:cNvPr id="98" name="Rectangle 124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336" cy="28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ctangle 125"/>
              <p:cNvSpPr>
                <a:spLocks noChangeArrowheads="1"/>
              </p:cNvSpPr>
              <p:nvPr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Rectangle 126"/>
              <p:cNvSpPr>
                <a:spLocks noChangeArrowheads="1"/>
              </p:cNvSpPr>
              <p:nvPr/>
            </p:nvSpPr>
            <p:spPr bwMode="auto">
              <a:xfrm>
                <a:off x="336" y="3264"/>
                <a:ext cx="48" cy="48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27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" cy="9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128"/>
            <p:cNvGrpSpPr>
              <a:grpSpLocks/>
            </p:cNvGrpSpPr>
            <p:nvPr/>
          </p:nvGrpSpPr>
          <p:grpSpPr bwMode="auto">
            <a:xfrm>
              <a:off x="2699" y="2166"/>
              <a:ext cx="180" cy="175"/>
              <a:chOff x="96" y="2976"/>
              <a:chExt cx="336" cy="336"/>
            </a:xfrm>
          </p:grpSpPr>
          <p:sp>
            <p:nvSpPr>
              <p:cNvPr id="96" name="Rectangle 129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AutoShape 130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131"/>
            <p:cNvGrpSpPr>
              <a:grpSpLocks/>
            </p:cNvGrpSpPr>
            <p:nvPr/>
          </p:nvGrpSpPr>
          <p:grpSpPr bwMode="auto">
            <a:xfrm>
              <a:off x="2608" y="2075"/>
              <a:ext cx="180" cy="175"/>
              <a:chOff x="96" y="2976"/>
              <a:chExt cx="336" cy="336"/>
            </a:xfrm>
          </p:grpSpPr>
          <p:sp>
            <p:nvSpPr>
              <p:cNvPr id="94" name="Rectangle 132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AutoShape 133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134"/>
            <p:cNvGrpSpPr>
              <a:grpSpLocks/>
            </p:cNvGrpSpPr>
            <p:nvPr/>
          </p:nvGrpSpPr>
          <p:grpSpPr bwMode="auto">
            <a:xfrm>
              <a:off x="2870" y="1126"/>
              <a:ext cx="182" cy="182"/>
              <a:chOff x="96" y="2976"/>
              <a:chExt cx="336" cy="336"/>
            </a:xfrm>
          </p:grpSpPr>
          <p:sp>
            <p:nvSpPr>
              <p:cNvPr id="92" name="Rectangle 135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AutoShape 136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137"/>
            <p:cNvGrpSpPr>
              <a:grpSpLocks/>
            </p:cNvGrpSpPr>
            <p:nvPr/>
          </p:nvGrpSpPr>
          <p:grpSpPr bwMode="auto">
            <a:xfrm>
              <a:off x="2688" y="1641"/>
              <a:ext cx="185" cy="130"/>
              <a:chOff x="96" y="2976"/>
              <a:chExt cx="336" cy="336"/>
            </a:xfrm>
          </p:grpSpPr>
          <p:sp>
            <p:nvSpPr>
              <p:cNvPr id="90" name="Rectangle 138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AutoShape 139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140"/>
            <p:cNvGrpSpPr>
              <a:grpSpLocks/>
            </p:cNvGrpSpPr>
            <p:nvPr/>
          </p:nvGrpSpPr>
          <p:grpSpPr bwMode="auto">
            <a:xfrm>
              <a:off x="2688" y="1732"/>
              <a:ext cx="185" cy="130"/>
              <a:chOff x="96" y="2976"/>
              <a:chExt cx="336" cy="336"/>
            </a:xfrm>
          </p:grpSpPr>
          <p:sp>
            <p:nvSpPr>
              <p:cNvPr id="88" name="Rectangle 141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AutoShape 142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143"/>
            <p:cNvGrpSpPr>
              <a:grpSpLocks/>
            </p:cNvGrpSpPr>
            <p:nvPr/>
          </p:nvGrpSpPr>
          <p:grpSpPr bwMode="auto">
            <a:xfrm>
              <a:off x="2733" y="1460"/>
              <a:ext cx="185" cy="130"/>
              <a:chOff x="96" y="2976"/>
              <a:chExt cx="336" cy="336"/>
            </a:xfrm>
          </p:grpSpPr>
          <p:sp>
            <p:nvSpPr>
              <p:cNvPr id="86" name="Rectangle 144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AutoShape 145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Group 146"/>
            <p:cNvGrpSpPr>
              <a:grpSpLocks/>
            </p:cNvGrpSpPr>
            <p:nvPr/>
          </p:nvGrpSpPr>
          <p:grpSpPr bwMode="auto">
            <a:xfrm>
              <a:off x="4785" y="3481"/>
              <a:ext cx="180" cy="175"/>
              <a:chOff x="96" y="2976"/>
              <a:chExt cx="336" cy="336"/>
            </a:xfrm>
          </p:grpSpPr>
          <p:sp>
            <p:nvSpPr>
              <p:cNvPr id="84" name="Rectangle 147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AutoShape 148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149"/>
            <p:cNvGrpSpPr>
              <a:grpSpLocks/>
            </p:cNvGrpSpPr>
            <p:nvPr/>
          </p:nvGrpSpPr>
          <p:grpSpPr bwMode="auto">
            <a:xfrm>
              <a:off x="2915" y="1505"/>
              <a:ext cx="185" cy="130"/>
              <a:chOff x="96" y="2976"/>
              <a:chExt cx="336" cy="336"/>
            </a:xfrm>
          </p:grpSpPr>
          <p:sp>
            <p:nvSpPr>
              <p:cNvPr id="82" name="Rectangle 150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AutoShape 151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Group 152"/>
            <p:cNvGrpSpPr>
              <a:grpSpLocks/>
            </p:cNvGrpSpPr>
            <p:nvPr/>
          </p:nvGrpSpPr>
          <p:grpSpPr bwMode="auto">
            <a:xfrm>
              <a:off x="2824" y="1369"/>
              <a:ext cx="185" cy="130"/>
              <a:chOff x="96" y="2976"/>
              <a:chExt cx="336" cy="336"/>
            </a:xfrm>
          </p:grpSpPr>
          <p:sp>
            <p:nvSpPr>
              <p:cNvPr id="80" name="Rectangle 153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AutoShape 154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155"/>
            <p:cNvGrpSpPr>
              <a:grpSpLocks/>
            </p:cNvGrpSpPr>
            <p:nvPr/>
          </p:nvGrpSpPr>
          <p:grpSpPr bwMode="auto">
            <a:xfrm>
              <a:off x="3153" y="2529"/>
              <a:ext cx="180" cy="175"/>
              <a:chOff x="96" y="2976"/>
              <a:chExt cx="336" cy="336"/>
            </a:xfrm>
          </p:grpSpPr>
          <p:sp>
            <p:nvSpPr>
              <p:cNvPr id="78" name="Rectangle 156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AutoShape 157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Group 158"/>
            <p:cNvGrpSpPr>
              <a:grpSpLocks/>
            </p:cNvGrpSpPr>
            <p:nvPr/>
          </p:nvGrpSpPr>
          <p:grpSpPr bwMode="auto">
            <a:xfrm>
              <a:off x="2104" y="2399"/>
              <a:ext cx="201" cy="148"/>
              <a:chOff x="96" y="2976"/>
              <a:chExt cx="336" cy="336"/>
            </a:xfrm>
          </p:grpSpPr>
          <p:sp>
            <p:nvSpPr>
              <p:cNvPr id="76" name="Rectangle 159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AutoShape 160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Group 161"/>
            <p:cNvGrpSpPr>
              <a:grpSpLocks/>
            </p:cNvGrpSpPr>
            <p:nvPr/>
          </p:nvGrpSpPr>
          <p:grpSpPr bwMode="auto">
            <a:xfrm>
              <a:off x="2286" y="2580"/>
              <a:ext cx="201" cy="148"/>
              <a:chOff x="96" y="2976"/>
              <a:chExt cx="336" cy="336"/>
            </a:xfrm>
          </p:grpSpPr>
          <p:sp>
            <p:nvSpPr>
              <p:cNvPr id="74" name="Rectangle 162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AutoShape 163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164"/>
            <p:cNvGrpSpPr>
              <a:grpSpLocks/>
            </p:cNvGrpSpPr>
            <p:nvPr/>
          </p:nvGrpSpPr>
          <p:grpSpPr bwMode="auto">
            <a:xfrm>
              <a:off x="2422" y="2353"/>
              <a:ext cx="201" cy="148"/>
              <a:chOff x="96" y="2976"/>
              <a:chExt cx="336" cy="336"/>
            </a:xfrm>
          </p:grpSpPr>
          <p:sp>
            <p:nvSpPr>
              <p:cNvPr id="72" name="Rectangle 165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AutoShape 166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167"/>
            <p:cNvGrpSpPr>
              <a:grpSpLocks/>
            </p:cNvGrpSpPr>
            <p:nvPr/>
          </p:nvGrpSpPr>
          <p:grpSpPr bwMode="auto">
            <a:xfrm>
              <a:off x="2961" y="1132"/>
              <a:ext cx="181" cy="176"/>
              <a:chOff x="96" y="2976"/>
              <a:chExt cx="336" cy="336"/>
            </a:xfrm>
          </p:grpSpPr>
          <p:sp>
            <p:nvSpPr>
              <p:cNvPr id="70" name="Rectangle 168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AutoShape 169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170"/>
            <p:cNvGrpSpPr>
              <a:grpSpLocks/>
            </p:cNvGrpSpPr>
            <p:nvPr/>
          </p:nvGrpSpPr>
          <p:grpSpPr bwMode="auto">
            <a:xfrm>
              <a:off x="3198" y="2801"/>
              <a:ext cx="180" cy="175"/>
              <a:chOff x="96" y="2976"/>
              <a:chExt cx="336" cy="336"/>
            </a:xfrm>
          </p:grpSpPr>
          <p:sp>
            <p:nvSpPr>
              <p:cNvPr id="68" name="Rectangle 171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AutoShape 172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Group 173"/>
            <p:cNvGrpSpPr>
              <a:grpSpLocks/>
            </p:cNvGrpSpPr>
            <p:nvPr/>
          </p:nvGrpSpPr>
          <p:grpSpPr bwMode="auto">
            <a:xfrm>
              <a:off x="1928" y="1900"/>
              <a:ext cx="180" cy="148"/>
              <a:chOff x="96" y="2976"/>
              <a:chExt cx="336" cy="336"/>
            </a:xfrm>
          </p:grpSpPr>
          <p:sp>
            <p:nvSpPr>
              <p:cNvPr id="66" name="Rectangle 174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AutoShape 175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Group 176"/>
            <p:cNvGrpSpPr>
              <a:grpSpLocks/>
            </p:cNvGrpSpPr>
            <p:nvPr/>
          </p:nvGrpSpPr>
          <p:grpSpPr bwMode="auto">
            <a:xfrm>
              <a:off x="3924" y="754"/>
              <a:ext cx="181" cy="176"/>
              <a:chOff x="96" y="2976"/>
              <a:chExt cx="336" cy="336"/>
            </a:xfrm>
          </p:grpSpPr>
          <p:sp>
            <p:nvSpPr>
              <p:cNvPr id="64" name="Rectangle 177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AutoShape 178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179"/>
            <p:cNvGrpSpPr>
              <a:grpSpLocks/>
            </p:cNvGrpSpPr>
            <p:nvPr/>
          </p:nvGrpSpPr>
          <p:grpSpPr bwMode="auto">
            <a:xfrm>
              <a:off x="2200" y="2172"/>
              <a:ext cx="180" cy="148"/>
              <a:chOff x="96" y="2976"/>
              <a:chExt cx="336" cy="336"/>
            </a:xfrm>
          </p:grpSpPr>
          <p:sp>
            <p:nvSpPr>
              <p:cNvPr id="62" name="Rectangle 180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AutoShape 181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" name="Group 182"/>
            <p:cNvGrpSpPr>
              <a:grpSpLocks/>
            </p:cNvGrpSpPr>
            <p:nvPr/>
          </p:nvGrpSpPr>
          <p:grpSpPr bwMode="auto">
            <a:xfrm>
              <a:off x="2961" y="860"/>
              <a:ext cx="181" cy="175"/>
              <a:chOff x="96" y="2976"/>
              <a:chExt cx="336" cy="336"/>
            </a:xfrm>
          </p:grpSpPr>
          <p:sp>
            <p:nvSpPr>
              <p:cNvPr id="60" name="Rectangle 183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AutoShape 184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" name="Group 187"/>
            <p:cNvGrpSpPr>
              <a:grpSpLocks/>
            </p:cNvGrpSpPr>
            <p:nvPr/>
          </p:nvGrpSpPr>
          <p:grpSpPr bwMode="auto">
            <a:xfrm>
              <a:off x="2472" y="2665"/>
              <a:ext cx="181" cy="176"/>
              <a:chOff x="96" y="2976"/>
              <a:chExt cx="336" cy="336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144" y="3168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336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2" name="TextBox 181"/>
          <p:cNvSpPr txBox="1"/>
          <p:nvPr/>
        </p:nvSpPr>
        <p:spPr>
          <a:xfrm>
            <a:off x="552340" y="70709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operational plan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3" name="Picture 2" descr="C:\Users\banerjeen\Desktop\2014_desktop files &amp; folders\2014_All Desktop Files\Till Aug 2014\coffee table book\vaccination inside tra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83" y="1060786"/>
            <a:ext cx="2954417" cy="22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TextBox 183"/>
          <p:cNvSpPr txBox="1"/>
          <p:nvPr/>
        </p:nvSpPr>
        <p:spPr>
          <a:xfrm>
            <a:off x="4704112" y="71482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Migrant and mobile strategy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5" name="Picture 3" descr="C:\Users\banerjeen\Desktop\2014_desktop files &amp; folders\2014_All Desktop Files\Till Aug 2014\coffee table book\Pictur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8" y="1060235"/>
            <a:ext cx="2927768" cy="22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TextBox 186"/>
          <p:cNvSpPr txBox="1"/>
          <p:nvPr/>
        </p:nvSpPr>
        <p:spPr>
          <a:xfrm>
            <a:off x="457200" y="349328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Underserved strategy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8" name="Picture 1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256" y="3833586"/>
            <a:ext cx="3024744" cy="220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TextBox 188"/>
          <p:cNvSpPr txBox="1"/>
          <p:nvPr/>
        </p:nvSpPr>
        <p:spPr>
          <a:xfrm>
            <a:off x="2837544" y="3429000"/>
            <a:ext cx="357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Vaccination during congregations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0" name="Picture 189" descr="Piran Kaliyar 030220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3870478"/>
            <a:ext cx="2863850" cy="214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TextBox 190"/>
          <p:cNvSpPr txBox="1"/>
          <p:nvPr/>
        </p:nvSpPr>
        <p:spPr>
          <a:xfrm>
            <a:off x="6705600" y="34290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107 HR block plan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2" name="Picture 4" descr="~1"/>
          <p:cNvPicPr>
            <a:picLocks noChangeAspect="1" noChangeArrowheads="1"/>
          </p:cNvPicPr>
          <p:nvPr/>
        </p:nvPicPr>
        <p:blipFill>
          <a:blip r:embed="rId7"/>
          <a:srcRect l="29868" t="4085" r="29868" b="2460"/>
          <a:stretch>
            <a:fillRect/>
          </a:stretch>
        </p:blipFill>
        <p:spPr bwMode="auto">
          <a:xfrm>
            <a:off x="6123956" y="3613666"/>
            <a:ext cx="1658938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3" descr="~bi"/>
          <p:cNvPicPr>
            <a:picLocks noChangeAspect="1" noChangeArrowheads="1"/>
          </p:cNvPicPr>
          <p:nvPr/>
        </p:nvPicPr>
        <p:blipFill>
          <a:blip r:embed="rId8"/>
          <a:srcRect l="4898" t="16667" r="17007" b="10013"/>
          <a:stretch>
            <a:fillRect/>
          </a:stretch>
        </p:blipFill>
        <p:spPr bwMode="auto">
          <a:xfrm>
            <a:off x="6948714" y="5292272"/>
            <a:ext cx="220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" name="Text Box 6"/>
          <p:cNvSpPr txBox="1">
            <a:spLocks noChangeArrowheads="1"/>
          </p:cNvSpPr>
          <p:nvPr/>
        </p:nvSpPr>
        <p:spPr bwMode="auto">
          <a:xfrm>
            <a:off x="7696200" y="4038600"/>
            <a:ext cx="1371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West UP: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HR blocks – 66 </a:t>
            </a:r>
          </a:p>
        </p:txBody>
      </p:sp>
      <p:sp>
        <p:nvSpPr>
          <p:cNvPr id="195" name="Text Box 7"/>
          <p:cNvSpPr txBox="1">
            <a:spLocks noChangeArrowheads="1"/>
          </p:cNvSpPr>
          <p:nvPr/>
        </p:nvSpPr>
        <p:spPr bwMode="auto">
          <a:xfrm>
            <a:off x="6082620" y="6400800"/>
            <a:ext cx="1600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Bihar: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>
                <a:latin typeface="Arial" panose="020B0604020202020204" pitchFamily="34" charset="0"/>
                <a:cs typeface="Arial" panose="020B0604020202020204" pitchFamily="34" charset="0"/>
              </a:rPr>
              <a:t>HR blocks – 41 </a:t>
            </a:r>
          </a:p>
        </p:txBody>
      </p:sp>
      <p:sp>
        <p:nvSpPr>
          <p:cNvPr id="196" name="Rectangle 8"/>
          <p:cNvSpPr>
            <a:spLocks noChangeArrowheads="1"/>
          </p:cNvSpPr>
          <p:nvPr/>
        </p:nvSpPr>
        <p:spPr bwMode="auto">
          <a:xfrm>
            <a:off x="7467600" y="4114800"/>
            <a:ext cx="169863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alt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Rectangle 8"/>
          <p:cNvSpPr>
            <a:spLocks noChangeArrowheads="1"/>
          </p:cNvSpPr>
          <p:nvPr/>
        </p:nvSpPr>
        <p:spPr bwMode="auto">
          <a:xfrm>
            <a:off x="5854020" y="6489700"/>
            <a:ext cx="169863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altLang="en-U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b="1" dirty="0" smtClean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 mobilization</a:t>
            </a:r>
            <a:endParaRPr lang="en-US" altLang="en-US" sz="4000" b="1" dirty="0">
              <a:solidFill>
                <a:srgbClr val="8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966075" y="6507163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Source:SMNet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28600" y="681335"/>
            <a:ext cx="8745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Record low levels of resistance: less than </a:t>
            </a:r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0.5% </a:t>
            </a: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in both UP &amp; Bihar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3051" y="3134744"/>
            <a:ext cx="5137174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CC"/>
                </a:solidFill>
                <a:latin typeface="Calibri" pitchFamily="34" charset="0"/>
              </a:rPr>
              <a:t>Continued high coverage over 99%  in high risk areas of UP &amp; Bihar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7300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+ strong mobilizers under UNICEF social mobilization Network in 3 states</a:t>
            </a:r>
            <a:endParaRPr lang="en-US"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 50,000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community influencers and ‘informers’ engaged in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visibility maintained (over 95% in high risk areas of SMNet)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Reach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over 3 million house-holds having about 2.2 million children under five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demand – high booth coverage in high risk areas where CMCs deployed</a:t>
            </a:r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551775"/>
              </p:ext>
            </p:extLst>
          </p:nvPr>
        </p:nvGraphicFramePr>
        <p:xfrm>
          <a:off x="4695648" y="1066742"/>
          <a:ext cx="4318178" cy="266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5943600" y="1135206"/>
            <a:ext cx="2174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XR house Uttar Pradesh</a:t>
            </a:r>
            <a:endParaRPr lang="en-US" sz="14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005342"/>
              </p:ext>
            </p:extLst>
          </p:nvPr>
        </p:nvGraphicFramePr>
        <p:xfrm>
          <a:off x="4862860" y="3810000"/>
          <a:ext cx="4117309" cy="244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0" y="3003939"/>
            <a:ext cx="1438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0.3% in Feb 2015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5570920"/>
            <a:ext cx="1530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0.05% in Feb 2015</a:t>
            </a:r>
            <a:endParaRPr lang="en-US" sz="1400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889747"/>
              </p:ext>
            </p:extLst>
          </p:nvPr>
        </p:nvGraphicFramePr>
        <p:xfrm>
          <a:off x="180975" y="1007624"/>
          <a:ext cx="4467225" cy="200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88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792162"/>
          </a:xfrm>
          <a:solidFill>
            <a:schemeClr val="bg1"/>
          </a:solidFill>
          <a:extLst/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</a:t>
            </a:r>
            <a:br>
              <a:rPr lang="en-US" sz="4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</a:t>
            </a:r>
            <a:r>
              <a:rPr lang="en-US" sz="4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mmunization</a:t>
            </a:r>
          </a:p>
        </p:txBody>
      </p:sp>
    </p:spTree>
    <p:extLst>
      <p:ext uri="{BB962C8B-B14F-4D97-AF65-F5344CB8AC3E}">
        <p14:creationId xmlns:p14="http://schemas.microsoft.com/office/powerpoint/2010/main" val="217220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TextBox 6"/>
          <p:cNvSpPr txBox="1">
            <a:spLocks noChangeArrowheads="1"/>
          </p:cNvSpPr>
          <p:nvPr/>
        </p:nvSpPr>
        <p:spPr bwMode="auto">
          <a:xfrm>
            <a:off x="107950" y="6275388"/>
            <a:ext cx="8856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prstClr val="black"/>
                </a:solidFill>
                <a:cs typeface="+mn-cs"/>
              </a:rPr>
              <a:t>* - Children are fully immunized when they have received vaccination against TB, 3 doses of DPT &amp; Polio &amp; a dose of Measles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3397"/>
              </p:ext>
            </p:extLst>
          </p:nvPr>
        </p:nvGraphicFramePr>
        <p:xfrm>
          <a:off x="611189" y="980728"/>
          <a:ext cx="7561212" cy="441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588671"/>
            <a:ext cx="9144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171450" indent="-171450">
              <a:buFontTx/>
              <a:buChar char="•"/>
              <a:defRPr/>
            </a:pPr>
            <a:r>
              <a:rPr lang="en-US" sz="1600" b="1" dirty="0">
                <a:cs typeface="+mn-cs"/>
              </a:rPr>
              <a:t>Overall increase in full immunization coverage (FIC)</a:t>
            </a:r>
          </a:p>
          <a:p>
            <a:pPr marL="171450" indent="-171450">
              <a:buFontTx/>
              <a:buChar char="•"/>
              <a:defRPr/>
            </a:pPr>
            <a:r>
              <a:rPr lang="en-US" sz="1600" b="1" dirty="0">
                <a:cs typeface="+mn-cs"/>
              </a:rPr>
              <a:t>FIC increased from 14 million children to 15 million, coverage increase of 1 million children since 2009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 immunization coverage</a:t>
            </a:r>
            <a:endParaRPr lang="en-US" altLang="en-US" sz="3600" b="1" dirty="0">
              <a:solidFill>
                <a:srgbClr val="8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3683" r="27196" b="3683"/>
          <a:stretch>
            <a:fillRect/>
          </a:stretch>
        </p:blipFill>
        <p:spPr bwMode="auto">
          <a:xfrm>
            <a:off x="179388" y="1493838"/>
            <a:ext cx="3821112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3683" r="27196" b="3683"/>
          <a:stretch>
            <a:fillRect/>
          </a:stretch>
        </p:blipFill>
        <p:spPr bwMode="auto">
          <a:xfrm>
            <a:off x="5148263" y="1493838"/>
            <a:ext cx="3821112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4"/>
          <p:cNvSpPr>
            <a:spLocks noGrp="1"/>
          </p:cNvSpPr>
          <p:nvPr>
            <p:ph type="title"/>
          </p:nvPr>
        </p:nvSpPr>
        <p:spPr>
          <a:xfrm>
            <a:off x="3176" y="19050"/>
            <a:ext cx="9139238" cy="9017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GB" altLang="en-US" sz="3200" b="1" dirty="0">
                <a:latin typeface="Calibri" pitchFamily="34" charset="0"/>
                <a:cs typeface="Arial" charset="0"/>
              </a:rPr>
              <a:t>Estimated missed </a:t>
            </a:r>
            <a:r>
              <a:rPr lang="en-GB" altLang="en-US" sz="3200" b="1" dirty="0" smtClean="0">
                <a:latin typeface="Calibri" pitchFamily="34" charset="0"/>
                <a:cs typeface="Arial" charset="0"/>
              </a:rPr>
              <a:t>children </a:t>
            </a:r>
            <a:br>
              <a:rPr lang="en-GB" altLang="en-US" sz="3200" b="1" dirty="0" smtClean="0">
                <a:latin typeface="Calibri" pitchFamily="34" charset="0"/>
                <a:cs typeface="Arial" charset="0"/>
              </a:rPr>
            </a:br>
            <a:r>
              <a:rPr lang="en-GB" altLang="en-US" sz="3200" b="1" dirty="0" smtClean="0">
                <a:latin typeface="Calibri" pitchFamily="34" charset="0"/>
                <a:cs typeface="Arial" charset="0"/>
              </a:rPr>
              <a:t>(RSOC </a:t>
            </a:r>
            <a:r>
              <a:rPr lang="en-GB" altLang="en-US" sz="3200" b="1" dirty="0">
                <a:latin typeface="Calibri" pitchFamily="34" charset="0"/>
                <a:cs typeface="Arial" charset="0"/>
              </a:rPr>
              <a:t>2013-14)</a:t>
            </a:r>
          </a:p>
        </p:txBody>
      </p:sp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3924302" y="4745038"/>
            <a:ext cx="1584210" cy="1141336"/>
            <a:chOff x="7017891" y="4071262"/>
            <a:chExt cx="1584069" cy="1140936"/>
          </a:xfrm>
        </p:grpSpPr>
        <p:sp>
          <p:nvSpPr>
            <p:cNvPr id="10251" name="Text Box 14"/>
            <p:cNvSpPr txBox="1">
              <a:spLocks noChangeArrowheads="1"/>
            </p:cNvSpPr>
            <p:nvPr/>
          </p:nvSpPr>
          <p:spPr bwMode="auto">
            <a:xfrm>
              <a:off x="7308131" y="4071262"/>
              <a:ext cx="718402" cy="215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333399"/>
                </a:buClr>
                <a:buSzPct val="55000"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&lt;100,000</a:t>
              </a:r>
            </a:p>
          </p:txBody>
        </p:sp>
        <p:sp>
          <p:nvSpPr>
            <p:cNvPr id="10252" name="Text Box 15"/>
            <p:cNvSpPr txBox="1">
              <a:spLocks noChangeArrowheads="1"/>
            </p:cNvSpPr>
            <p:nvPr/>
          </p:nvSpPr>
          <p:spPr bwMode="auto">
            <a:xfrm>
              <a:off x="7308131" y="4308457"/>
              <a:ext cx="1293829" cy="215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333399"/>
                </a:buClr>
                <a:buSzPct val="55000"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100,000 to 300,000</a:t>
              </a:r>
            </a:p>
          </p:txBody>
        </p:sp>
        <p:sp>
          <p:nvSpPr>
            <p:cNvPr id="10253" name="Text Box 16"/>
            <p:cNvSpPr txBox="1">
              <a:spLocks noChangeArrowheads="1"/>
            </p:cNvSpPr>
            <p:nvPr/>
          </p:nvSpPr>
          <p:spPr bwMode="auto">
            <a:xfrm>
              <a:off x="7308131" y="4539021"/>
              <a:ext cx="1293829" cy="215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333399"/>
                </a:buClr>
                <a:buSzPct val="55000"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300,000 to 500,000</a:t>
              </a:r>
            </a:p>
          </p:txBody>
        </p:sp>
        <p:sp>
          <p:nvSpPr>
            <p:cNvPr id="10254" name="Text Box 17"/>
            <p:cNvSpPr txBox="1">
              <a:spLocks noChangeArrowheads="1"/>
            </p:cNvSpPr>
            <p:nvPr/>
          </p:nvSpPr>
          <p:spPr bwMode="auto">
            <a:xfrm>
              <a:off x="7308131" y="4777878"/>
              <a:ext cx="1293829" cy="215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333399"/>
                </a:buClr>
                <a:buSzPct val="55000"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500,000 to 700,000</a:t>
              </a:r>
            </a:p>
          </p:txBody>
        </p:sp>
        <p:sp>
          <p:nvSpPr>
            <p:cNvPr id="10255" name="Text Box 18"/>
            <p:cNvSpPr txBox="1">
              <a:spLocks noChangeArrowheads="1"/>
            </p:cNvSpPr>
            <p:nvPr/>
          </p:nvSpPr>
          <p:spPr bwMode="auto">
            <a:xfrm>
              <a:off x="7308131" y="4996830"/>
              <a:ext cx="793736" cy="215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buClr>
                  <a:srgbClr val="333399"/>
                </a:buClr>
                <a:buSzPct val="55000"/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Arial" charset="0"/>
                </a:rPr>
                <a:t>&gt;=700,000</a:t>
              </a:r>
            </a:p>
          </p:txBody>
        </p:sp>
        <p:sp>
          <p:nvSpPr>
            <p:cNvPr id="10256" name="Rectangle 8"/>
            <p:cNvSpPr>
              <a:spLocks noChangeArrowheads="1"/>
            </p:cNvSpPr>
            <p:nvPr/>
          </p:nvSpPr>
          <p:spPr bwMode="auto">
            <a:xfrm>
              <a:off x="7017891" y="4077615"/>
              <a:ext cx="313026" cy="19514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333399"/>
                </a:buClr>
                <a:buSzPct val="55000"/>
                <a:buFontTx/>
                <a:buNone/>
              </a:pPr>
              <a:endParaRPr lang="en-GB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57" name="Rectangle 9"/>
            <p:cNvSpPr>
              <a:spLocks noChangeArrowheads="1"/>
            </p:cNvSpPr>
            <p:nvPr/>
          </p:nvSpPr>
          <p:spPr bwMode="auto">
            <a:xfrm>
              <a:off x="7017891" y="4308636"/>
              <a:ext cx="313026" cy="195147"/>
            </a:xfrm>
            <a:prstGeom prst="rect">
              <a:avLst/>
            </a:prstGeom>
            <a:solidFill>
              <a:srgbClr val="B3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333399"/>
                </a:buClr>
                <a:buSzPct val="55000"/>
                <a:buFontTx/>
                <a:buNone/>
              </a:pPr>
              <a:endParaRPr lang="en-GB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58" name="Rectangle 10"/>
            <p:cNvSpPr>
              <a:spLocks noChangeArrowheads="1"/>
            </p:cNvSpPr>
            <p:nvPr/>
          </p:nvSpPr>
          <p:spPr bwMode="auto">
            <a:xfrm>
              <a:off x="7017891" y="4532481"/>
              <a:ext cx="313026" cy="1951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333399"/>
                </a:buClr>
                <a:buSzPct val="55000"/>
                <a:buFontTx/>
                <a:buNone/>
              </a:pPr>
              <a:endParaRPr lang="en-GB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59" name="Rectangle 11"/>
            <p:cNvSpPr>
              <a:spLocks noChangeArrowheads="1"/>
            </p:cNvSpPr>
            <p:nvPr/>
          </p:nvSpPr>
          <p:spPr bwMode="auto">
            <a:xfrm>
              <a:off x="7017891" y="4770676"/>
              <a:ext cx="313026" cy="19514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333399"/>
                </a:buClr>
                <a:buSzPct val="55000"/>
                <a:buFontTx/>
                <a:buNone/>
              </a:pPr>
              <a:endParaRPr lang="en-GB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60" name="Rectangle 12"/>
            <p:cNvSpPr>
              <a:spLocks noChangeArrowheads="1"/>
            </p:cNvSpPr>
            <p:nvPr/>
          </p:nvSpPr>
          <p:spPr bwMode="auto">
            <a:xfrm>
              <a:off x="7017891" y="4995956"/>
              <a:ext cx="313026" cy="1951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333399"/>
                </a:buClr>
                <a:buSzPct val="55000"/>
                <a:buFontTx/>
                <a:buNone/>
              </a:pPr>
              <a:endParaRPr lang="en-GB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6596065"/>
            <a:ext cx="41973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* Estimation based HMIS target Live Births (14-15)  &amp; RSOC coverage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1258888" y="908050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Drop-out</a:t>
            </a:r>
          </a:p>
        </p:txBody>
      </p:sp>
      <p:sp>
        <p:nvSpPr>
          <p:cNvPr id="10248" name="TextBox 23"/>
          <p:cNvSpPr txBox="1">
            <a:spLocks noChangeArrowheads="1"/>
          </p:cNvSpPr>
          <p:nvPr/>
        </p:nvSpPr>
        <p:spPr bwMode="auto">
          <a:xfrm>
            <a:off x="6443663" y="950914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Left-out</a:t>
            </a:r>
          </a:p>
        </p:txBody>
      </p:sp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914401" y="5589589"/>
            <a:ext cx="13115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~7.2 million</a:t>
            </a:r>
          </a:p>
        </p:txBody>
      </p:sp>
      <p:sp>
        <p:nvSpPr>
          <p:cNvPr id="10250" name="TextBox 7"/>
          <p:cNvSpPr txBox="1">
            <a:spLocks noChangeArrowheads="1"/>
          </p:cNvSpPr>
          <p:nvPr/>
        </p:nvSpPr>
        <p:spPr bwMode="auto">
          <a:xfrm>
            <a:off x="6084889" y="5591175"/>
            <a:ext cx="13115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charset="0"/>
              </a:rPr>
              <a:t>~1.7 million</a:t>
            </a:r>
          </a:p>
        </p:txBody>
      </p:sp>
    </p:spTree>
    <p:extLst>
      <p:ext uri="{BB962C8B-B14F-4D97-AF65-F5344CB8AC3E}">
        <p14:creationId xmlns:p14="http://schemas.microsoft.com/office/powerpoint/2010/main" val="623919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6654800"/>
            <a:ext cx="240963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RI house to house monitoring data</a:t>
            </a:r>
          </a:p>
        </p:txBody>
      </p:sp>
      <p:sp>
        <p:nvSpPr>
          <p:cNvPr id="11267" name="TextBox 22"/>
          <p:cNvSpPr txBox="1">
            <a:spLocks noChangeArrowheads="1"/>
          </p:cNvSpPr>
          <p:nvPr/>
        </p:nvSpPr>
        <p:spPr bwMode="auto">
          <a:xfrm>
            <a:off x="0" y="6383339"/>
            <a:ext cx="25843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latin typeface="Arial" charset="0"/>
              </a:rPr>
              <a:t>* Data from January 2014 to October 2014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484439" y="1341438"/>
          <a:ext cx="6515100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Chart" r:id="rId3" imgW="6229425" imgH="4457683" progId="MSGraph.Chart.8">
                  <p:embed followColorScheme="full"/>
                </p:oleObj>
              </mc:Choice>
              <mc:Fallback>
                <p:oleObj name="Chart" r:id="rId3" imgW="6229425" imgH="445768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9" y="1341438"/>
                        <a:ext cx="6515100" cy="46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692651" y="6165850"/>
            <a:ext cx="1319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3399"/>
              </a:buClr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</a:rPr>
              <a:t>N = 81,218</a:t>
            </a: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-44449" y="1198563"/>
          <a:ext cx="1774825" cy="488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Chart" r:id="rId5" imgW="1657437" imgH="4552970" progId="MSGraph.Chart.8">
                  <p:embed followColorScheme="full"/>
                </p:oleObj>
              </mc:Choice>
              <mc:Fallback>
                <p:oleObj name="Chart" r:id="rId5" imgW="1657437" imgH="45529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449" y="1198563"/>
                        <a:ext cx="1774825" cy="488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65219" y="3716338"/>
            <a:ext cx="938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Full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immunization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2489" y="1844675"/>
            <a:ext cx="944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Partial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Immunization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463449" y="1241427"/>
            <a:ext cx="11368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charset="0"/>
              </a:rPr>
              <a:t>No immunization</a:t>
            </a:r>
          </a:p>
        </p:txBody>
      </p:sp>
      <p:sp>
        <p:nvSpPr>
          <p:cNvPr id="11274" name="Text Box 137"/>
          <p:cNvSpPr txBox="1">
            <a:spLocks noChangeArrowheads="1"/>
          </p:cNvSpPr>
          <p:nvPr/>
        </p:nvSpPr>
        <p:spPr bwMode="auto">
          <a:xfrm>
            <a:off x="-36512" y="6035675"/>
            <a:ext cx="250190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>
                <a:latin typeface="Arial" charset="0"/>
              </a:rPr>
              <a:t>Number of children monitored = 257,344</a:t>
            </a:r>
          </a:p>
        </p:txBody>
      </p:sp>
      <p:sp>
        <p:nvSpPr>
          <p:cNvPr id="11275" name="Right Arrow 12"/>
          <p:cNvSpPr>
            <a:spLocks noChangeArrowheads="1"/>
          </p:cNvSpPr>
          <p:nvPr/>
        </p:nvSpPr>
        <p:spPr bwMode="auto">
          <a:xfrm>
            <a:off x="2005013" y="2078039"/>
            <a:ext cx="576262" cy="293687"/>
          </a:xfrm>
          <a:prstGeom prst="rightArrow">
            <a:avLst>
              <a:gd name="adj1" fmla="val 55824"/>
              <a:gd name="adj2" fmla="val 499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33399"/>
              </a:buClr>
              <a:buFontTx/>
              <a:buNone/>
            </a:pPr>
            <a:endParaRPr lang="en-GB" alt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1600201" y="1438277"/>
            <a:ext cx="354013" cy="1509713"/>
          </a:xfrm>
          <a:prstGeom prst="rightBrace">
            <a:avLst>
              <a:gd name="adj1" fmla="val 49326"/>
              <a:gd name="adj2" fmla="val 4948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11277" name="Title 1"/>
          <p:cNvSpPr txBox="1">
            <a:spLocks/>
          </p:cNvSpPr>
          <p:nvPr/>
        </p:nvSpPr>
        <p:spPr bwMode="auto">
          <a:xfrm>
            <a:off x="4764" y="0"/>
            <a:ext cx="9139237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Why are the children missed? 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979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45268" y="0"/>
            <a:ext cx="9053465" cy="119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Improved RI </a:t>
            </a:r>
            <a:r>
              <a:rPr lang="en-US" sz="3600" b="1" dirty="0" err="1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Microplans</a:t>
            </a:r>
            <a:r>
              <a:rPr 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Inclusion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400,000 high risk settlements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RI microplans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1507" name="Picture 18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2408" r="13780" b="3011"/>
          <a:stretch>
            <a:fillRect/>
          </a:stretch>
        </p:blipFill>
        <p:spPr bwMode="auto">
          <a:xfrm>
            <a:off x="0" y="1625600"/>
            <a:ext cx="445928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10"/>
          <p:cNvSpPr txBox="1">
            <a:spLocks noChangeArrowheads="1"/>
          </p:cNvSpPr>
          <p:nvPr/>
        </p:nvSpPr>
        <p:spPr bwMode="auto">
          <a:xfrm>
            <a:off x="1852700" y="2087562"/>
            <a:ext cx="261461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256,000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 sites</a:t>
            </a:r>
          </a:p>
        </p:txBody>
      </p: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1895475" y="5103812"/>
            <a:ext cx="1319213" cy="244475"/>
            <a:chOff x="1462" y="3067"/>
            <a:chExt cx="778" cy="150"/>
          </a:xfrm>
        </p:grpSpPr>
        <p:sp>
          <p:nvSpPr>
            <p:cNvPr id="21515" name="Oval 22"/>
            <p:cNvSpPr>
              <a:spLocks noChangeArrowheads="1"/>
            </p:cNvSpPr>
            <p:nvPr/>
          </p:nvSpPr>
          <p:spPr bwMode="auto">
            <a:xfrm>
              <a:off x="1462" y="3113"/>
              <a:ext cx="57" cy="57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6" name="Text Box 23"/>
            <p:cNvSpPr txBox="1">
              <a:spLocks noChangeArrowheads="1"/>
            </p:cNvSpPr>
            <p:nvPr/>
          </p:nvSpPr>
          <p:spPr bwMode="auto">
            <a:xfrm>
              <a:off x="1503" y="3067"/>
              <a:ext cx="73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Migrant sites</a:t>
              </a:r>
            </a:p>
          </p:txBody>
        </p:sp>
      </p:grpSp>
      <p:pic>
        <p:nvPicPr>
          <p:cNvPr id="21510" name="Picture 19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t="2362" r="13922" b="1807"/>
          <a:stretch>
            <a:fillRect/>
          </a:stretch>
        </p:blipFill>
        <p:spPr bwMode="auto">
          <a:xfrm>
            <a:off x="4684713" y="1531937"/>
            <a:ext cx="4459287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5" name="Text Box 13"/>
          <p:cNvSpPr txBox="1">
            <a:spLocks noChangeArrowheads="1"/>
          </p:cNvSpPr>
          <p:nvPr/>
        </p:nvSpPr>
        <p:spPr bwMode="auto">
          <a:xfrm>
            <a:off x="6597868" y="1930697"/>
            <a:ext cx="25146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166,000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HR areas in settled population</a:t>
            </a:r>
          </a:p>
        </p:txBody>
      </p:sp>
      <p:grpSp>
        <p:nvGrpSpPr>
          <p:cNvPr id="21512" name="Group 20"/>
          <p:cNvGrpSpPr>
            <a:grpSpLocks/>
          </p:cNvGrpSpPr>
          <p:nvPr/>
        </p:nvGrpSpPr>
        <p:grpSpPr bwMode="auto">
          <a:xfrm>
            <a:off x="6605588" y="5030787"/>
            <a:ext cx="2462212" cy="244475"/>
            <a:chOff x="4195" y="3022"/>
            <a:chExt cx="1452" cy="150"/>
          </a:xfrm>
        </p:grpSpPr>
        <p:sp>
          <p:nvSpPr>
            <p:cNvPr id="21513" name="Text Box 29"/>
            <p:cNvSpPr txBox="1">
              <a:spLocks noChangeArrowheads="1"/>
            </p:cNvSpPr>
            <p:nvPr/>
          </p:nvSpPr>
          <p:spPr bwMode="auto">
            <a:xfrm>
              <a:off x="4209" y="3022"/>
              <a:ext cx="143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10 High-risk sites</a:t>
              </a:r>
            </a:p>
          </p:txBody>
        </p:sp>
        <p:sp>
          <p:nvSpPr>
            <p:cNvPr id="21514" name="Oval 22"/>
            <p:cNvSpPr>
              <a:spLocks noChangeArrowheads="1"/>
            </p:cNvSpPr>
            <p:nvPr/>
          </p:nvSpPr>
          <p:spPr bwMode="auto">
            <a:xfrm>
              <a:off x="4195" y="3067"/>
              <a:ext cx="57" cy="5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IN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3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48" name="Text Box 39"/>
          <p:cNvSpPr txBox="1">
            <a:spLocks noChangeArrowheads="1"/>
          </p:cNvSpPr>
          <p:nvPr/>
        </p:nvSpPr>
        <p:spPr bwMode="auto">
          <a:xfrm>
            <a:off x="2735654" y="4202419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97%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0749" name="Text Box 40"/>
          <p:cNvSpPr txBox="1">
            <a:spLocks noChangeArrowheads="1"/>
          </p:cNvSpPr>
          <p:nvPr/>
        </p:nvSpPr>
        <p:spPr bwMode="auto">
          <a:xfrm>
            <a:off x="4472669" y="5813688"/>
            <a:ext cx="4518931" cy="64633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~ </a:t>
            </a:r>
            <a:r>
              <a:rPr lang="en-US" b="1" dirty="0" smtClean="0">
                <a:solidFill>
                  <a:prstClr val="black"/>
                </a:solidFill>
              </a:rPr>
              <a:t>400,000 HRAs identified and targeted for linking to session sites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4662714" y="1396425"/>
            <a:ext cx="410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Percent HRAs included in RI microplans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 priority states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080"/>
            <a:ext cx="9144000" cy="827632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</a:t>
            </a:r>
            <a:r>
              <a:rPr 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HRAs </a:t>
            </a:r>
            <a:r>
              <a:rPr lang="en-US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in RI </a:t>
            </a:r>
            <a:r>
              <a:rPr 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microplans</a:t>
            </a:r>
            <a:endParaRPr lang="en-US" sz="36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-36513" y="6629400"/>
            <a:ext cx="18653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IN" sz="900" i="1" dirty="0" smtClean="0"/>
              <a:t>*data as on 16 Mar 2015</a:t>
            </a:r>
            <a:endParaRPr lang="en-IN" sz="900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3683" r="27195" b="3683"/>
          <a:stretch>
            <a:fillRect/>
          </a:stretch>
        </p:blipFill>
        <p:spPr>
          <a:xfrm>
            <a:off x="107504" y="1421846"/>
            <a:ext cx="4203225" cy="4391842"/>
          </a:xfrm>
          <a:prstGeom prst="rect">
            <a:avLst/>
          </a:prstGeom>
        </p:spPr>
      </p:pic>
      <p:graphicFrame>
        <p:nvGraphicFramePr>
          <p:cNvPr id="19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194962"/>
              </p:ext>
            </p:extLst>
          </p:nvPr>
        </p:nvGraphicFramePr>
        <p:xfrm>
          <a:off x="4588120" y="2082800"/>
          <a:ext cx="4319954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Chart" r:id="rId5" imgW="6096000" imgH="4076789" progId="MSGraph.Chart.8">
                  <p:embed followColorScheme="full"/>
                </p:oleObj>
              </mc:Choice>
              <mc:Fallback>
                <p:oleObj name="Chart" r:id="rId5" imgW="6096000" imgH="40767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2557"/>
                      <a:stretch>
                        <a:fillRect/>
                      </a:stretch>
                    </p:blipFill>
                    <p:spPr bwMode="auto">
                      <a:xfrm>
                        <a:off x="4588120" y="2082800"/>
                        <a:ext cx="4319954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41"/>
          <p:cNvSpPr>
            <a:spLocks noChangeShapeType="1"/>
          </p:cNvSpPr>
          <p:nvPr/>
        </p:nvSpPr>
        <p:spPr bwMode="auto">
          <a:xfrm>
            <a:off x="5372634" y="2219326"/>
            <a:ext cx="0" cy="26638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4914948" y="4654551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A50021"/>
                </a:solidFill>
              </a:rPr>
              <a:t>2012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942182" y="4654551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A50021"/>
                </a:solidFill>
              </a:rPr>
              <a:t>2013</a:t>
            </a:r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>
            <a:off x="8108938" y="2205039"/>
            <a:ext cx="0" cy="26638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7299758" y="4652963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A50021"/>
                </a:solidFill>
              </a:rPr>
              <a:t>2014</a:t>
            </a:r>
          </a:p>
        </p:txBody>
      </p:sp>
      <p:grpSp>
        <p:nvGrpSpPr>
          <p:cNvPr id="29" name="Group 6"/>
          <p:cNvGrpSpPr>
            <a:grpSpLocks/>
          </p:cNvGrpSpPr>
          <p:nvPr/>
        </p:nvGrpSpPr>
        <p:grpSpPr bwMode="auto">
          <a:xfrm>
            <a:off x="2329962" y="5037869"/>
            <a:ext cx="1326381" cy="830997"/>
            <a:chOff x="179512" y="5187079"/>
            <a:chExt cx="1326588" cy="831733"/>
          </a:xfrm>
        </p:grpSpPr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476490" y="5187079"/>
              <a:ext cx="1029610" cy="831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&lt;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80%</a:t>
              </a:r>
              <a:endParaRPr lang="en-US" sz="1200" b="1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sz="1200" b="1" dirty="0" smtClean="0">
                  <a:solidFill>
                    <a:srgbClr val="000000"/>
                  </a:solidFill>
                </a:rPr>
                <a:t>80% </a:t>
              </a:r>
              <a:r>
                <a:rPr lang="en-US" sz="1200" b="1" dirty="0">
                  <a:solidFill>
                    <a:srgbClr val="000000"/>
                  </a:solidFill>
                </a:rPr>
                <a:t>to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85%</a:t>
              </a:r>
              <a:endParaRPr lang="en-US" sz="1200" b="1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sz="1200" b="1" dirty="0" smtClean="0">
                  <a:solidFill>
                    <a:srgbClr val="000000"/>
                  </a:solidFill>
                </a:rPr>
                <a:t>85% </a:t>
              </a:r>
              <a:r>
                <a:rPr lang="en-US" sz="1200" b="1" dirty="0">
                  <a:solidFill>
                    <a:srgbClr val="000000"/>
                  </a:solidFill>
                </a:rPr>
                <a:t>to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90%</a:t>
              </a:r>
              <a:endParaRPr lang="en-US" sz="1200" b="1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&gt;= 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90%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32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5" t="35921" r="66586" b="42485"/>
            <a:stretch>
              <a:fillRect/>
            </a:stretch>
          </p:blipFill>
          <p:spPr bwMode="auto">
            <a:xfrm>
              <a:off x="179512" y="5202003"/>
              <a:ext cx="381692" cy="77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Line 41"/>
          <p:cNvSpPr>
            <a:spLocks noChangeShapeType="1"/>
          </p:cNvSpPr>
          <p:nvPr/>
        </p:nvSpPr>
        <p:spPr bwMode="auto">
          <a:xfrm>
            <a:off x="7083734" y="2204864"/>
            <a:ext cx="0" cy="26638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8172400" y="4653136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A50021"/>
                </a:solidFill>
              </a:rPr>
              <a:t>2015</a:t>
            </a:r>
            <a:endParaRPr lang="en-US" sz="1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066800" y="4975325"/>
            <a:ext cx="11641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152,496</a:t>
            </a: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3" name="TextBox 3"/>
          <p:cNvSpPr txBox="1">
            <a:spLocks noChangeArrowheads="1"/>
          </p:cNvSpPr>
          <p:nvPr/>
        </p:nvSpPr>
        <p:spPr bwMode="auto">
          <a:xfrm>
            <a:off x="487363" y="1447800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Health workers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694113" y="1447800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ASHA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TextBox 3"/>
          <p:cNvSpPr txBox="1">
            <a:spLocks noChangeArrowheads="1"/>
          </p:cNvSpPr>
          <p:nvPr/>
        </p:nvSpPr>
        <p:spPr bwMode="auto">
          <a:xfrm>
            <a:off x="6430963" y="1447800"/>
            <a:ext cx="22451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Anganwadi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Workers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" name="TextBox 3"/>
          <p:cNvSpPr txBox="1">
            <a:spLocks noChangeArrowheads="1"/>
          </p:cNvSpPr>
          <p:nvPr/>
        </p:nvSpPr>
        <p:spPr bwMode="auto">
          <a:xfrm>
            <a:off x="1354906" y="4730875"/>
            <a:ext cx="5429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  <a:endParaRPr lang="en-GB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7" name="TextBox 3"/>
          <p:cNvSpPr txBox="1">
            <a:spLocks noChangeArrowheads="1"/>
          </p:cNvSpPr>
          <p:nvPr/>
        </p:nvSpPr>
        <p:spPr bwMode="auto">
          <a:xfrm>
            <a:off x="4664844" y="4730875"/>
            <a:ext cx="5445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endParaRPr lang="en-GB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8" name="TextBox 3"/>
          <p:cNvSpPr txBox="1">
            <a:spLocks noChangeArrowheads="1"/>
          </p:cNvSpPr>
          <p:nvPr/>
        </p:nvSpPr>
        <p:spPr bwMode="auto">
          <a:xfrm>
            <a:off x="7611244" y="4730875"/>
            <a:ext cx="5429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82%</a:t>
            </a: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TextBox 7"/>
          <p:cNvSpPr txBox="1">
            <a:spLocks noChangeArrowheads="1"/>
          </p:cNvSpPr>
          <p:nvPr/>
        </p:nvSpPr>
        <p:spPr bwMode="auto">
          <a:xfrm>
            <a:off x="4378325" y="5000725"/>
            <a:ext cx="11641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520,071</a:t>
            </a: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0" name="TextBox 7"/>
          <p:cNvSpPr txBox="1">
            <a:spLocks noChangeArrowheads="1"/>
          </p:cNvSpPr>
          <p:nvPr/>
        </p:nvSpPr>
        <p:spPr bwMode="auto">
          <a:xfrm>
            <a:off x="7319963" y="4975325"/>
            <a:ext cx="11641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639,375</a:t>
            </a:r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1" name="Rectangle 2"/>
          <p:cNvSpPr>
            <a:spLocks noChangeArrowheads="1"/>
          </p:cNvSpPr>
          <p:nvPr/>
        </p:nvSpPr>
        <p:spPr bwMode="auto">
          <a:xfrm>
            <a:off x="6721475" y="6524625"/>
            <a:ext cx="2314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N=Training load in the category</a:t>
            </a:r>
            <a:endParaRPr lang="en-GB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32" name="Group 29"/>
          <p:cNvGrpSpPr>
            <a:grpSpLocks/>
          </p:cNvGrpSpPr>
          <p:nvPr/>
        </p:nvGrpSpPr>
        <p:grpSpPr bwMode="auto">
          <a:xfrm>
            <a:off x="4146550" y="5607322"/>
            <a:ext cx="1263650" cy="1062038"/>
            <a:chOff x="6490790" y="1843797"/>
            <a:chExt cx="1483136" cy="1187745"/>
          </a:xfrm>
        </p:grpSpPr>
        <p:sp>
          <p:nvSpPr>
            <p:cNvPr id="9234" name="Text Box 19"/>
            <p:cNvSpPr txBox="1">
              <a:spLocks noChangeArrowheads="1"/>
            </p:cNvSpPr>
            <p:nvPr/>
          </p:nvSpPr>
          <p:spPr bwMode="auto">
            <a:xfrm>
              <a:off x="6783345" y="2763197"/>
              <a:ext cx="889028" cy="268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= 90%</a:t>
              </a:r>
            </a:p>
          </p:txBody>
        </p:sp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6785543" y="2527355"/>
              <a:ext cx="1188383" cy="268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80% to 90%</a:t>
              </a:r>
            </a:p>
          </p:txBody>
        </p:sp>
        <p:sp>
          <p:nvSpPr>
            <p:cNvPr id="9236" name="Text Box 19"/>
            <p:cNvSpPr txBox="1">
              <a:spLocks noChangeArrowheads="1"/>
            </p:cNvSpPr>
            <p:nvPr/>
          </p:nvSpPr>
          <p:spPr bwMode="auto">
            <a:xfrm>
              <a:off x="6783345" y="2303496"/>
              <a:ext cx="1188383" cy="268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r>
                <a:rPr lang="en-US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70% to 80%</a:t>
              </a:r>
            </a:p>
          </p:txBody>
        </p:sp>
        <p:sp>
          <p:nvSpPr>
            <p:cNvPr id="9237" name="Text Box 19"/>
            <p:cNvSpPr txBox="1">
              <a:spLocks noChangeArrowheads="1"/>
            </p:cNvSpPr>
            <p:nvPr/>
          </p:nvSpPr>
          <p:spPr bwMode="auto">
            <a:xfrm>
              <a:off x="6783345" y="2074476"/>
              <a:ext cx="1188382" cy="268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r>
                <a:rPr lang="en-US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 to 70%</a:t>
              </a:r>
            </a:p>
          </p:txBody>
        </p:sp>
        <p:sp>
          <p:nvSpPr>
            <p:cNvPr id="9238" name="Text Box 19"/>
            <p:cNvSpPr txBox="1">
              <a:spLocks noChangeArrowheads="1"/>
            </p:cNvSpPr>
            <p:nvPr/>
          </p:nvSpPr>
          <p:spPr bwMode="auto">
            <a:xfrm>
              <a:off x="6783345" y="1843797"/>
              <a:ext cx="732761" cy="268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r>
                <a:rPr lang="en-US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60%</a:t>
              </a:r>
            </a:p>
          </p:txBody>
        </p:sp>
        <p:sp>
          <p:nvSpPr>
            <p:cNvPr id="9239" name="Rectangle 8"/>
            <p:cNvSpPr>
              <a:spLocks noChangeArrowheads="1"/>
            </p:cNvSpPr>
            <p:nvPr/>
          </p:nvSpPr>
          <p:spPr bwMode="auto">
            <a:xfrm>
              <a:off x="6490790" y="1874976"/>
              <a:ext cx="316529" cy="1967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0" name="Rectangle 9"/>
            <p:cNvSpPr>
              <a:spLocks noChangeArrowheads="1"/>
            </p:cNvSpPr>
            <p:nvPr/>
          </p:nvSpPr>
          <p:spPr bwMode="auto">
            <a:xfrm>
              <a:off x="6490790" y="2098015"/>
              <a:ext cx="316529" cy="19678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1" name="Rectangle 10"/>
            <p:cNvSpPr>
              <a:spLocks noChangeArrowheads="1"/>
            </p:cNvSpPr>
            <p:nvPr/>
          </p:nvSpPr>
          <p:spPr bwMode="auto">
            <a:xfrm>
              <a:off x="6490790" y="2313818"/>
              <a:ext cx="316529" cy="1967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2" name="Rectangle 11"/>
            <p:cNvSpPr>
              <a:spLocks noChangeArrowheads="1"/>
            </p:cNvSpPr>
            <p:nvPr/>
          </p:nvSpPr>
          <p:spPr bwMode="auto">
            <a:xfrm>
              <a:off x="6490790" y="2534170"/>
              <a:ext cx="316529" cy="196786"/>
            </a:xfrm>
            <a:prstGeom prst="rect">
              <a:avLst/>
            </a:prstGeom>
            <a:solidFill>
              <a:srgbClr val="B3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43" name="Rectangle 12"/>
            <p:cNvSpPr>
              <a:spLocks noChangeArrowheads="1"/>
            </p:cNvSpPr>
            <p:nvPr/>
          </p:nvSpPr>
          <p:spPr bwMode="auto">
            <a:xfrm>
              <a:off x="6490790" y="2761342"/>
              <a:ext cx="316529" cy="19678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33" name="Text Box 7"/>
          <p:cNvSpPr txBox="1">
            <a:spLocks noChangeArrowheads="1"/>
          </p:cNvSpPr>
          <p:nvPr/>
        </p:nvSpPr>
        <p:spPr bwMode="auto">
          <a:xfrm>
            <a:off x="4763" y="6537325"/>
            <a:ext cx="42068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Data Source : WHO-NPSP IRI progress data as on </a:t>
            </a: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16 Mar 2014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6"/>
          <p:cNvSpPr txBox="1">
            <a:spLocks/>
          </p:cNvSpPr>
          <p:nvPr/>
        </p:nvSpPr>
        <p:spPr>
          <a:xfrm>
            <a:off x="0" y="9524"/>
            <a:ext cx="9144000" cy="809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of 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frontline workers on </a:t>
            </a:r>
            <a:r>
              <a:rPr 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 priority states)</a:t>
            </a:r>
            <a:endParaRPr lang="en-US" sz="2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363" y="971490"/>
            <a:ext cx="827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1.3 million frontline workers, nearly 1.1 million trained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3683" r="27195" b="3683"/>
          <a:stretch>
            <a:fillRect/>
          </a:stretch>
        </p:blipFill>
        <p:spPr>
          <a:xfrm>
            <a:off x="6084168" y="1800000"/>
            <a:ext cx="2827624" cy="29545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3683" r="27195" b="3683"/>
          <a:stretch>
            <a:fillRect/>
          </a:stretch>
        </p:blipFill>
        <p:spPr>
          <a:xfrm>
            <a:off x="3112528" y="1800000"/>
            <a:ext cx="2827624" cy="29545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3683" r="27195" b="3683"/>
          <a:stretch>
            <a:fillRect/>
          </a:stretch>
        </p:blipFill>
        <p:spPr>
          <a:xfrm>
            <a:off x="180000" y="1800000"/>
            <a:ext cx="2827624" cy="29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  <a:solidFill>
            <a:schemeClr val="bg1"/>
          </a:solidFill>
          <a:extLst/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219200"/>
          </a:xfrm>
        </p:spPr>
        <p:txBody>
          <a:bodyPr>
            <a:normAutofit/>
          </a:bodyPr>
          <a:lstStyle/>
          <a:p>
            <a:pPr marL="512763" indent="-512763"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status of polio eradication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43840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indent="-512763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962400"/>
            <a:ext cx="9144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indent="-512763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priorities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828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2813" lvl="1" indent="-512763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 free since January 2011</a:t>
            </a:r>
          </a:p>
        </p:txBody>
      </p:sp>
    </p:spTree>
    <p:extLst>
      <p:ext uri="{BB962C8B-B14F-4D97-AF65-F5344CB8AC3E}">
        <p14:creationId xmlns:p14="http://schemas.microsoft.com/office/powerpoint/2010/main" val="29955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B4B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B4B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3683" r="27195" b="3683"/>
          <a:stretch>
            <a:fillRect/>
          </a:stretch>
        </p:blipFill>
        <p:spPr>
          <a:xfrm>
            <a:off x="179512" y="1124744"/>
            <a:ext cx="3821114" cy="3992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3683" r="27195" b="3683"/>
          <a:stretch>
            <a:fillRect/>
          </a:stretch>
        </p:blipFill>
        <p:spPr>
          <a:xfrm>
            <a:off x="4710798" y="1124744"/>
            <a:ext cx="3821114" cy="3992584"/>
          </a:xfrm>
          <a:prstGeom prst="rect">
            <a:avLst/>
          </a:prstGeom>
        </p:spPr>
      </p:pic>
      <p:sp>
        <p:nvSpPr>
          <p:cNvPr id="27675" name="Rectangle 6"/>
          <p:cNvSpPr>
            <a:spLocks noChangeArrowheads="1"/>
          </p:cNvSpPr>
          <p:nvPr/>
        </p:nvSpPr>
        <p:spPr bwMode="auto">
          <a:xfrm>
            <a:off x="1" y="0"/>
            <a:ext cx="9152692" cy="1079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Establishing accountability framework</a:t>
            </a:r>
          </a:p>
          <a:p>
            <a:pPr algn="ctr">
              <a:spcBef>
                <a:spcPct val="0"/>
              </a:spcBef>
              <a:defRPr/>
            </a:pPr>
            <a:r>
              <a:rPr lang="en-GB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(State &amp; district task forces for immunization activated)</a:t>
            </a:r>
            <a:endParaRPr lang="en-GB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1908140" y="1441378"/>
            <a:ext cx="12398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states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5576" y="5157192"/>
            <a:ext cx="2468204" cy="1092923"/>
            <a:chOff x="951668" y="5309754"/>
            <a:chExt cx="2468204" cy="1092923"/>
          </a:xfrm>
        </p:grpSpPr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1211479" y="6186887"/>
              <a:ext cx="2208393" cy="215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r>
                <a:rPr lang="en-US" sz="1000" b="1" dirty="0" smtClean="0">
                  <a:solidFill>
                    <a:srgbClr val="000000"/>
                  </a:solidFill>
                </a:rPr>
                <a:t>&gt;=4 STFI </a:t>
              </a:r>
              <a:r>
                <a:rPr lang="en-US" sz="1000" b="1" dirty="0">
                  <a:solidFill>
                    <a:srgbClr val="000000"/>
                  </a:solidFill>
                </a:rPr>
                <a:t>meetings held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(6 states)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211479" y="5982355"/>
              <a:ext cx="2172622" cy="215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r>
                <a:rPr lang="en-US" sz="1000" b="1" dirty="0" smtClean="0">
                  <a:solidFill>
                    <a:srgbClr val="000000"/>
                  </a:solidFill>
                </a:rPr>
                <a:t>2-3 STFI </a:t>
              </a:r>
              <a:r>
                <a:rPr lang="en-US" sz="1000" b="1" dirty="0">
                  <a:solidFill>
                    <a:srgbClr val="000000"/>
                  </a:solidFill>
                </a:rPr>
                <a:t>meetings held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(6 states)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1211479" y="5745088"/>
              <a:ext cx="2093549" cy="215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r>
                <a:rPr lang="en-US" sz="1000" b="1" dirty="0" smtClean="0">
                  <a:solidFill>
                    <a:srgbClr val="000000"/>
                  </a:solidFill>
                </a:rPr>
                <a:t>1 STFI meeting </a:t>
              </a:r>
              <a:r>
                <a:rPr lang="en-US" sz="1000" b="1" dirty="0">
                  <a:solidFill>
                    <a:srgbClr val="000000"/>
                  </a:solidFill>
                </a:rPr>
                <a:t>held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( 14 states)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1211479" y="5545349"/>
              <a:ext cx="1777257" cy="215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r>
                <a:rPr lang="en-US" sz="1000" b="1" dirty="0">
                  <a:solidFill>
                    <a:srgbClr val="000000"/>
                  </a:solidFill>
                </a:rPr>
                <a:t>No meeting held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(7 states)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211479" y="5309754"/>
              <a:ext cx="1722660" cy="215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r>
                <a:rPr lang="en-US" sz="1000" b="1" dirty="0">
                  <a:solidFill>
                    <a:srgbClr val="000000"/>
                  </a:solidFill>
                </a:rPr>
                <a:t>Not constituted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(3 states)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951668" y="5325602"/>
              <a:ext cx="256046" cy="17075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951668" y="5543268"/>
              <a:ext cx="256046" cy="17075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951668" y="5757182"/>
              <a:ext cx="256046" cy="170756"/>
            </a:xfrm>
            <a:prstGeom prst="rect">
              <a:avLst/>
            </a:prstGeom>
            <a:solidFill>
              <a:srgbClr val="B3FF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951668" y="5984231"/>
              <a:ext cx="256046" cy="17075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951668" y="6198145"/>
              <a:ext cx="256046" cy="17075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23040" y="5148646"/>
            <a:ext cx="2755696" cy="1089687"/>
            <a:chOff x="5334000" y="5363649"/>
            <a:chExt cx="2755696" cy="1089687"/>
          </a:xfrm>
        </p:grpSpPr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5569454" y="6238180"/>
              <a:ext cx="2485914" cy="2151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r>
                <a:rPr lang="en-US" sz="1000" b="1" dirty="0" smtClean="0">
                  <a:solidFill>
                    <a:srgbClr val="000000"/>
                  </a:solidFill>
                </a:rPr>
                <a:t>&gt;=4 </a:t>
              </a:r>
              <a:r>
                <a:rPr lang="en-US" sz="1000" b="1" dirty="0">
                  <a:solidFill>
                    <a:srgbClr val="000000"/>
                  </a:solidFill>
                </a:rPr>
                <a:t>DTFI meetings held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(285 </a:t>
              </a:r>
              <a:r>
                <a:rPr lang="en-US" sz="1000" b="1" dirty="0">
                  <a:solidFill>
                    <a:srgbClr val="000000"/>
                  </a:solidFill>
                </a:rPr>
                <a:t>districts)</a:t>
              </a: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5569454" y="6034105"/>
              <a:ext cx="2520242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r>
                <a:rPr lang="en-US" sz="1000" b="1" dirty="0" smtClean="0">
                  <a:solidFill>
                    <a:srgbClr val="000000"/>
                  </a:solidFill>
                </a:rPr>
                <a:t>2-3 </a:t>
              </a:r>
              <a:r>
                <a:rPr lang="en-US" sz="1000" b="1" dirty="0">
                  <a:solidFill>
                    <a:srgbClr val="000000"/>
                  </a:solidFill>
                </a:rPr>
                <a:t>DTFI meetings held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(136 </a:t>
              </a:r>
              <a:r>
                <a:rPr lang="en-US" sz="1000" b="1" dirty="0">
                  <a:solidFill>
                    <a:srgbClr val="000000"/>
                  </a:solidFill>
                </a:rPr>
                <a:t>districts)</a:t>
              </a: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5569454" y="5797704"/>
              <a:ext cx="2265816" cy="2151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r>
                <a:rPr lang="en-US" sz="1000" b="1" dirty="0" smtClean="0">
                  <a:solidFill>
                    <a:srgbClr val="000000"/>
                  </a:solidFill>
                </a:rPr>
                <a:t>1 </a:t>
              </a:r>
              <a:r>
                <a:rPr lang="en-US" sz="1000" b="1" dirty="0">
                  <a:solidFill>
                    <a:srgbClr val="000000"/>
                  </a:solidFill>
                </a:rPr>
                <a:t>DTFI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meeting </a:t>
              </a:r>
              <a:r>
                <a:rPr lang="en-US" sz="1000" b="1" dirty="0">
                  <a:solidFill>
                    <a:srgbClr val="000000"/>
                  </a:solidFill>
                </a:rPr>
                <a:t>held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(164 districts</a:t>
              </a:r>
              <a:r>
                <a:rPr lang="en-US" sz="1000" b="1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5569454" y="5581485"/>
              <a:ext cx="1975764" cy="2151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r>
                <a:rPr lang="en-US" sz="1000" b="1" dirty="0">
                  <a:solidFill>
                    <a:srgbClr val="000000"/>
                  </a:solidFill>
                </a:rPr>
                <a:t>No meeting held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(74 </a:t>
              </a:r>
              <a:r>
                <a:rPr lang="en-US" sz="1000" b="1" dirty="0">
                  <a:solidFill>
                    <a:srgbClr val="000000"/>
                  </a:solidFill>
                </a:rPr>
                <a:t>districts)</a:t>
              </a: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5569454" y="5363649"/>
              <a:ext cx="1849507" cy="2151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r>
                <a:rPr lang="en-US" sz="1000" b="1" dirty="0">
                  <a:solidFill>
                    <a:srgbClr val="000000"/>
                  </a:solidFill>
                </a:rPr>
                <a:t>Not constituted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(9 districts</a:t>
              </a:r>
              <a:r>
                <a:rPr lang="en-US" sz="1000" b="1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43" name="Rectangle 8"/>
            <p:cNvSpPr>
              <a:spLocks noChangeArrowheads="1"/>
            </p:cNvSpPr>
            <p:nvPr/>
          </p:nvSpPr>
          <p:spPr bwMode="auto">
            <a:xfrm>
              <a:off x="5334000" y="5381296"/>
              <a:ext cx="232041" cy="170254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5334000" y="5598323"/>
              <a:ext cx="232041" cy="1702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334000" y="5811609"/>
              <a:ext cx="232041" cy="170254"/>
            </a:xfrm>
            <a:prstGeom prst="rect">
              <a:avLst/>
            </a:prstGeom>
            <a:solidFill>
              <a:srgbClr val="B3FF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5334000" y="6037991"/>
              <a:ext cx="232041" cy="17025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5334000" y="6251276"/>
              <a:ext cx="232041" cy="17025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extBox 34"/>
          <p:cNvSpPr txBox="1">
            <a:spLocks noChangeArrowheads="1"/>
          </p:cNvSpPr>
          <p:nvPr/>
        </p:nvSpPr>
        <p:spPr bwMode="auto">
          <a:xfrm>
            <a:off x="6683930" y="1368623"/>
            <a:ext cx="12408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</a:rPr>
              <a:t>668 districts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6525344"/>
            <a:ext cx="1882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Data as on 20 Jan 15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6" y="1518424"/>
            <a:ext cx="3802284" cy="3929680"/>
          </a:xfrm>
          <a:prstGeom prst="rect">
            <a:avLst/>
          </a:prstGeom>
        </p:spPr>
      </p:pic>
      <p:sp>
        <p:nvSpPr>
          <p:cNvPr id="27675" name="Rectangle 6"/>
          <p:cNvSpPr>
            <a:spLocks noChangeArrowheads="1"/>
          </p:cNvSpPr>
          <p:nvPr/>
        </p:nvSpPr>
        <p:spPr bwMode="auto">
          <a:xfrm>
            <a:off x="45205" y="0"/>
            <a:ext cx="9107487" cy="1447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Intensive RI monitoring data used to drive DTFI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4108" y="189997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24 States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227" y="5562600"/>
            <a:ext cx="4042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Total: India</a:t>
            </a:r>
          </a:p>
          <a:p>
            <a:pPr algn="ctr"/>
            <a:r>
              <a:rPr lang="en-US" sz="2400" b="1" dirty="0" smtClean="0"/>
              <a:t>Sessions monitored: 167,000</a:t>
            </a:r>
          </a:p>
          <a:p>
            <a:pPr algn="ctr"/>
            <a:r>
              <a:rPr lang="en-US" sz="2400" b="1" dirty="0" smtClean="0"/>
              <a:t>Children monitored: 1,158,000</a:t>
            </a:r>
            <a:endParaRPr lang="en-US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95687"/>
              </p:ext>
            </p:extLst>
          </p:nvPr>
        </p:nvGraphicFramePr>
        <p:xfrm>
          <a:off x="75477" y="2438400"/>
          <a:ext cx="5182323" cy="2452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953"/>
                <a:gridCol w="1512168"/>
                <a:gridCol w="1616202"/>
              </a:tblGrid>
              <a:tr h="74421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State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Sessions monitored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Children</a:t>
                      </a:r>
                      <a:r>
                        <a:rPr lang="en-US" sz="1800" baseline="0" dirty="0" smtClean="0">
                          <a:latin typeface="Lucida Sans" panose="020B0602030504020204" pitchFamily="34" charset="0"/>
                        </a:rPr>
                        <a:t> monitored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</a:tr>
              <a:tr h="4270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Uttar Pradesh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92,000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640,000</a:t>
                      </a:r>
                    </a:p>
                  </a:txBody>
                  <a:tcPr/>
                </a:tc>
              </a:tr>
              <a:tr h="4270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Bihar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52,000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327,000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</a:tr>
              <a:tr h="4270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Madhya Pradesh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580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2,200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</a:tr>
              <a:tr h="4270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Rajasthan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970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Lucida Sans" panose="020B0602030504020204" pitchFamily="34" charset="0"/>
                        </a:rPr>
                        <a:t>3,900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2" y="2057400"/>
            <a:ext cx="133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Focus states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26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7" b="8993"/>
          <a:stretch/>
        </p:blipFill>
        <p:spPr>
          <a:xfrm>
            <a:off x="6781799" y="-7883"/>
            <a:ext cx="2330670" cy="1628661"/>
          </a:xfrm>
          <a:prstGeom prst="rect">
            <a:avLst/>
          </a:prstGeom>
        </p:spPr>
      </p:pic>
      <p:pic>
        <p:nvPicPr>
          <p:cNvPr id="12290" name="Picture 8" descr="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3304" r="18269" b="3336"/>
          <a:stretch>
            <a:fillRect/>
          </a:stretch>
        </p:blipFill>
        <p:spPr bwMode="auto">
          <a:xfrm>
            <a:off x="153988" y="1524000"/>
            <a:ext cx="42656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2" t="39987" r="56917" b="55106"/>
          <a:stretch>
            <a:fillRect/>
          </a:stretch>
        </p:blipFill>
        <p:spPr bwMode="auto">
          <a:xfrm>
            <a:off x="609600" y="5984458"/>
            <a:ext cx="385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071563" y="5913120"/>
            <a:ext cx="1973617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Focus districts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4" name="Content Placeholder 2"/>
          <p:cNvSpPr txBox="1">
            <a:spLocks/>
          </p:cNvSpPr>
          <p:nvPr/>
        </p:nvSpPr>
        <p:spPr bwMode="auto">
          <a:xfrm>
            <a:off x="4419599" y="1282006"/>
            <a:ext cx="4724401" cy="45886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7" tIns="45698" rIns="91397" bIns="45698"/>
          <a:lstStyle>
            <a:lvl1pPr marL="360363" indent="-2682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201 high focus districts with largest number of partially vaccinated &amp; left-out children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Intensified efforts on social mobilization,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microplanning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training and monitoring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performance review at all levels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engagement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overnments &amp; partner agencies – WHO, UNICEF &amp; Rotary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-30480"/>
            <a:ext cx="8915400" cy="1143000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lang="en-GB" altLang="en-US" sz="3600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Indradhanush</a:t>
            </a:r>
            <a:r>
              <a:rPr lang="en-GB" altLang="en-US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br>
              <a:rPr lang="en-GB" alt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Catching up missed children)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20264" r="25990" b="20326"/>
          <a:stretch>
            <a:fillRect/>
          </a:stretch>
        </p:blipFill>
        <p:spPr bwMode="auto">
          <a:xfrm>
            <a:off x="455613" y="836614"/>
            <a:ext cx="5268912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0" y="9526"/>
            <a:ext cx="9144000" cy="8175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District prioritization for </a:t>
            </a:r>
            <a:r>
              <a:rPr lang="en-US" altLang="en-US" sz="2800" b="1" dirty="0" err="1" smtClean="0"/>
              <a:t>Indradhanush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in 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(Based on AHS 2012 – 13)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46525" y="1125540"/>
            <a:ext cx="32239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High priority (7 to 10 points) – 44 districts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946525" y="1357315"/>
            <a:ext cx="33778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Medium priority (5 to 6 points) – 18 districts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946526" y="1581151"/>
            <a:ext cx="29674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charset="0"/>
              </a:rPr>
              <a:t>Low priority (&lt;=4 points) – 13 districts</a:t>
            </a:r>
          </a:p>
        </p:txBody>
      </p:sp>
      <p:sp>
        <p:nvSpPr>
          <p:cNvPr id="20487" name="Text Box 16"/>
          <p:cNvSpPr txBox="1">
            <a:spLocks noChangeArrowheads="1"/>
          </p:cNvSpPr>
          <p:nvPr/>
        </p:nvSpPr>
        <p:spPr bwMode="auto">
          <a:xfrm>
            <a:off x="34925" y="5138715"/>
            <a:ext cx="6676828" cy="181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Scoring criteria: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charset="0"/>
              </a:rPr>
              <a:t>&lt;50% Full immunization or &gt;40,000 missed children – 7 points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charset="0"/>
              </a:rPr>
              <a:t>50% to 60% Full immunization or 30,000 to 40,000 missed children – 5 points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charset="0"/>
              </a:rPr>
              <a:t>&gt;=60% Full immunization – 3 points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charset="0"/>
              </a:rPr>
              <a:t>High risk district as per EPRP – 2 points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charset="0"/>
              </a:rPr>
              <a:t>High Priority district – 1 point</a:t>
            </a:r>
          </a:p>
        </p:txBody>
      </p:sp>
      <p:pic>
        <p:nvPicPr>
          <p:cNvPr id="20488" name="Picture 17" descr="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3" t="39670" r="53394" b="44560"/>
          <a:stretch>
            <a:fillRect/>
          </a:stretch>
        </p:blipFill>
        <p:spPr bwMode="auto">
          <a:xfrm>
            <a:off x="3492501" y="1154115"/>
            <a:ext cx="5000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9" name="Object 18"/>
          <p:cNvGraphicFramePr>
            <a:graphicFrameLocks noChangeAspect="1"/>
          </p:cNvGraphicFramePr>
          <p:nvPr/>
        </p:nvGraphicFramePr>
        <p:xfrm>
          <a:off x="8208964" y="404813"/>
          <a:ext cx="827087" cy="640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Worksheet" r:id="rId5" imgW="1574437" imgH="12205547" progId="Excel.Sheet.8">
                  <p:embed/>
                </p:oleObj>
              </mc:Choice>
              <mc:Fallback>
                <p:oleObj name="Worksheet" r:id="rId5" imgW="1574437" imgH="1220554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4" y="404813"/>
                        <a:ext cx="827087" cy="640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24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/>
          </a:solidFill>
          <a:ln>
            <a:noFill/>
          </a:ln>
          <a:extLst/>
        </p:spPr>
        <p:txBody>
          <a:bodyPr anchor="ctr">
            <a:normAutofit/>
          </a:bodyPr>
          <a:lstStyle/>
          <a:p>
            <a:r>
              <a:rPr lang="en-US" sz="3600" b="1" dirty="0" smtClean="0">
                <a:latin typeface="Calibri" pitchFamily="34" charset="0"/>
                <a:ea typeface="+mn-ea"/>
                <a:cs typeface="Arial" charset="0"/>
              </a:rPr>
              <a:t>Strategy for Mission Indradhanush</a:t>
            </a:r>
            <a:endParaRPr lang="en-US" sz="3600" b="1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19800"/>
          </a:xfrm>
        </p:spPr>
        <p:txBody>
          <a:bodyPr>
            <a:noAutofit/>
          </a:bodyPr>
          <a:lstStyle/>
          <a:p>
            <a:pPr marL="360000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Number of rounds: </a:t>
            </a:r>
            <a:r>
              <a:rPr lang="en-US" sz="2400" dirty="0" smtClean="0"/>
              <a:t>four </a:t>
            </a:r>
            <a:r>
              <a:rPr lang="en-US" sz="2400" dirty="0"/>
              <a:t>rounds will be conducted </a:t>
            </a:r>
            <a:r>
              <a:rPr lang="en-US" sz="2400" dirty="0" smtClean="0"/>
              <a:t>in 2015 beginning on 7 April, 2015.</a:t>
            </a:r>
          </a:p>
          <a:p>
            <a:pPr marL="360000"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Duration </a:t>
            </a:r>
            <a:r>
              <a:rPr lang="en-US" sz="2400" b="1" dirty="0"/>
              <a:t>of each round: </a:t>
            </a:r>
            <a:r>
              <a:rPr lang="en-US" sz="2400" dirty="0" err="1"/>
              <a:t>upto</a:t>
            </a:r>
            <a:r>
              <a:rPr lang="en-US" sz="2400" dirty="0"/>
              <a:t> seven days (based on </a:t>
            </a:r>
            <a:r>
              <a:rPr lang="en-US" sz="2400" dirty="0" smtClean="0"/>
              <a:t>need)</a:t>
            </a:r>
          </a:p>
          <a:p>
            <a:pPr marL="36000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Targeted </a:t>
            </a:r>
            <a:r>
              <a:rPr lang="en-US" sz="2400" b="1" dirty="0"/>
              <a:t>beneficiaries: </a:t>
            </a:r>
            <a:r>
              <a:rPr lang="en-US" sz="2400" dirty="0"/>
              <a:t>Children under two years of age and pregnant </a:t>
            </a:r>
            <a:r>
              <a:rPr lang="en-US" sz="2400" dirty="0" smtClean="0"/>
              <a:t>women focusing on HRAs</a:t>
            </a:r>
          </a:p>
          <a:p>
            <a:pPr marL="760050"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Children </a:t>
            </a:r>
            <a:r>
              <a:rPr lang="en-US" sz="2000" dirty="0"/>
              <a:t>above two years of age seeking vaccination at any Indradhanush session will not be denied due </a:t>
            </a:r>
            <a:r>
              <a:rPr lang="en-US" sz="2000" dirty="0" smtClean="0"/>
              <a:t>vaccines</a:t>
            </a:r>
          </a:p>
          <a:p>
            <a:pPr marL="360000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Mechanism</a:t>
            </a:r>
          </a:p>
          <a:p>
            <a:pPr marL="760050"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Fixed or outreach sessions</a:t>
            </a:r>
          </a:p>
          <a:p>
            <a:pPr marL="760050"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Mobile sessions</a:t>
            </a:r>
          </a:p>
          <a:p>
            <a:pPr marL="36000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/>
              <a:t>Engagement of Partners on the lines of Polio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08663"/>
            <a:ext cx="18415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6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/>
          </a:solidFill>
          <a:ln>
            <a:noFill/>
          </a:ln>
          <a:extLst/>
        </p:spPr>
        <p:txBody>
          <a:bodyPr anchor="ctr">
            <a:normAutofit/>
          </a:bodyPr>
          <a:lstStyle/>
          <a:p>
            <a:r>
              <a:rPr lang="en-US" sz="3600" b="1" dirty="0" smtClean="0">
                <a:latin typeface="Calibri" pitchFamily="34" charset="0"/>
                <a:ea typeface="+mn-ea"/>
                <a:cs typeface="Arial" charset="0"/>
              </a:rPr>
              <a:t>Key steps for Mission Indradhanush</a:t>
            </a:r>
            <a:endParaRPr lang="en-US" sz="3600" b="1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Autofit/>
          </a:bodyPr>
          <a:lstStyle/>
          <a:p>
            <a:pPr marL="360000" lvl="0"/>
            <a:r>
              <a:rPr lang="en-US" sz="2400" b="1" dirty="0" smtClean="0"/>
              <a:t>Meticulous </a:t>
            </a:r>
            <a:r>
              <a:rPr lang="en-US" sz="2400" b="1" dirty="0"/>
              <a:t>planning </a:t>
            </a:r>
            <a:r>
              <a:rPr lang="en-US" sz="2400" dirty="0"/>
              <a:t>of </a:t>
            </a:r>
            <a:r>
              <a:rPr lang="en-US" sz="2400" dirty="0" smtClean="0"/>
              <a:t>vaccination </a:t>
            </a:r>
            <a:r>
              <a:rPr lang="en-US" sz="2400" dirty="0"/>
              <a:t>sessions through revision of micro plans in all blocks and urban areas  </a:t>
            </a:r>
            <a:endParaRPr lang="en-US" sz="2400" dirty="0" smtClean="0"/>
          </a:p>
          <a:p>
            <a:pPr marL="360000" lvl="0"/>
            <a:endParaRPr lang="en-US" sz="1400" dirty="0"/>
          </a:p>
          <a:p>
            <a:pPr marL="360000" lvl="0"/>
            <a:r>
              <a:rPr lang="en-US" sz="2400" b="1" dirty="0"/>
              <a:t>Effective communication and social mobilization </a:t>
            </a:r>
            <a:r>
              <a:rPr lang="en-US" sz="2400" dirty="0"/>
              <a:t>to generate demand for immunization services through mass media, mid media, interpersonal communication (IPC), school and youth networks and </a:t>
            </a:r>
            <a:r>
              <a:rPr lang="en-US" sz="2400" dirty="0" smtClean="0"/>
              <a:t>corporates</a:t>
            </a:r>
          </a:p>
          <a:p>
            <a:pPr marL="360000" lvl="0"/>
            <a:endParaRPr lang="en-US" sz="1400" dirty="0"/>
          </a:p>
          <a:p>
            <a:pPr marL="360000" lvl="0"/>
            <a:r>
              <a:rPr lang="en-US" sz="2400" b="1" dirty="0"/>
              <a:t>Intensive training</a:t>
            </a:r>
            <a:r>
              <a:rPr lang="en-US" sz="2400" dirty="0"/>
              <a:t> of the health officials and frontline </a:t>
            </a:r>
            <a:r>
              <a:rPr lang="en-US" sz="2400" dirty="0" smtClean="0"/>
              <a:t>workers</a:t>
            </a:r>
          </a:p>
          <a:p>
            <a:pPr marL="360000" lvl="0"/>
            <a:endParaRPr lang="en-US" sz="1400" dirty="0"/>
          </a:p>
          <a:p>
            <a:pPr marL="360000" lvl="0"/>
            <a:r>
              <a:rPr lang="en-US" sz="2400" dirty="0"/>
              <a:t>Establish accountability framework through </a:t>
            </a:r>
            <a:r>
              <a:rPr lang="en-US" sz="2400" b="1" dirty="0"/>
              <a:t>state and district task forces </a:t>
            </a:r>
            <a:r>
              <a:rPr lang="en-US" sz="2400" dirty="0"/>
              <a:t>for </a:t>
            </a:r>
            <a:r>
              <a:rPr lang="en-US" sz="2400" dirty="0" smtClean="0"/>
              <a:t>immunization</a:t>
            </a:r>
          </a:p>
          <a:p>
            <a:pPr marL="360000" lvl="0"/>
            <a:endParaRPr lang="en-US" sz="1400" dirty="0"/>
          </a:p>
          <a:p>
            <a:pPr marL="360000"/>
            <a:r>
              <a:rPr lang="en-US" sz="2400" dirty="0"/>
              <a:t>Use of concurrent </a:t>
            </a:r>
            <a:r>
              <a:rPr lang="en-US" sz="2400" b="1" dirty="0"/>
              <a:t>monitoring</a:t>
            </a:r>
            <a:r>
              <a:rPr lang="en-US" sz="2400" dirty="0"/>
              <a:t> data to plug the gaps in implementation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81468"/>
            <a:ext cx="18415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6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792162"/>
          </a:xfrm>
          <a:solidFill>
            <a:schemeClr val="bg1"/>
          </a:solidFill>
          <a:extLst/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vigil:</a:t>
            </a:r>
            <a:br>
              <a:rPr 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AFP &amp; environmental surveillance</a:t>
            </a:r>
          </a:p>
        </p:txBody>
      </p:sp>
    </p:spTree>
    <p:extLst>
      <p:ext uri="{BB962C8B-B14F-4D97-AF65-F5344CB8AC3E}">
        <p14:creationId xmlns:p14="http://schemas.microsoft.com/office/powerpoint/2010/main" val="37662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5942" y="990600"/>
            <a:ext cx="411480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5875">
            <a:solidFill>
              <a:schemeClr val="accent5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5">
                    <a:lumMod val="25000"/>
                  </a:schemeClr>
                </a:solidFill>
              </a:rPr>
              <a:t>Number of AFP case reporting sites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7875"/>
          </a:xfrm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Polio-free status - sensitive surveillance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15000" y="990600"/>
            <a:ext cx="289560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5875">
            <a:solidFill>
              <a:schemeClr val="accent5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</a:rPr>
              <a:t>Non-polio AFP rate, 2014</a:t>
            </a:r>
            <a:endParaRPr lang="en-US" sz="18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1957" r="27356" b="3358"/>
          <a:stretch/>
        </p:blipFill>
        <p:spPr>
          <a:xfrm>
            <a:off x="4800600" y="1404484"/>
            <a:ext cx="4146130" cy="4441763"/>
          </a:xfrm>
          <a:prstGeom prst="rect">
            <a:avLst/>
          </a:prstGeom>
        </p:spPr>
      </p:pic>
      <p:graphicFrame>
        <p:nvGraphicFramePr>
          <p:cNvPr id="14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5610534"/>
              </p:ext>
            </p:extLst>
          </p:nvPr>
        </p:nvGraphicFramePr>
        <p:xfrm>
          <a:off x="401638" y="1612900"/>
          <a:ext cx="387350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Worksheet" r:id="rId4" imgW="3638421" imgH="4362390" progId="Excel.Sheet.8">
                  <p:embed/>
                </p:oleObj>
              </mc:Choice>
              <mc:Fallback>
                <p:oleObj name="Worksheet" r:id="rId4" imgW="3638421" imgH="436239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612900"/>
                        <a:ext cx="3873500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42588" y="4705350"/>
            <a:ext cx="7561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</a:rPr>
              <a:t>12.08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6" name="Picture 10" descr="~n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4" t="57043" r="19371" b="23808"/>
          <a:stretch>
            <a:fillRect/>
          </a:stretch>
        </p:blipFill>
        <p:spPr bwMode="auto">
          <a:xfrm>
            <a:off x="5391150" y="5761037"/>
            <a:ext cx="17716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-81187" y="6629400"/>
            <a:ext cx="24034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b="0" i="1" dirty="0"/>
              <a:t>* data as on </a:t>
            </a:r>
            <a:r>
              <a:rPr lang="en-US" b="0" i="1" dirty="0" smtClean="0"/>
              <a:t>14 March 2015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0142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IN" sz="3200" dirty="0" smtClean="0"/>
              <a:t>Polio laboratories maintain high efficiency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5760404"/>
              </p:ext>
            </p:extLst>
          </p:nvPr>
        </p:nvGraphicFramePr>
        <p:xfrm>
          <a:off x="536575" y="1212850"/>
          <a:ext cx="814705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Worksheet" r:id="rId4" imgW="8515401" imgH="2495610" progId="Excel.Sheet.8">
                  <p:embed/>
                </p:oleObj>
              </mc:Choice>
              <mc:Fallback>
                <p:oleObj name="Worksheet" r:id="rId4" imgW="8515401" imgH="249561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212850"/>
                        <a:ext cx="814705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33"/>
          <p:cNvSpPr txBox="1">
            <a:spLocks noChangeArrowheads="1"/>
          </p:cNvSpPr>
          <p:nvPr/>
        </p:nvSpPr>
        <p:spPr bwMode="auto">
          <a:xfrm>
            <a:off x="2378075" y="901700"/>
            <a:ext cx="4387850" cy="36671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5875">
            <a:solidFill>
              <a:schemeClr val="accent5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800" smtClean="0">
                <a:solidFill>
                  <a:srgbClr val="554017"/>
                </a:solidFill>
              </a:rPr>
              <a:t>Number of stool specimens processed</a:t>
            </a:r>
            <a:endParaRPr lang="en-IN" sz="1800" b="0" smtClean="0">
              <a:solidFill>
                <a:srgbClr val="554017"/>
              </a:solidFill>
            </a:endParaRPr>
          </a:p>
        </p:txBody>
      </p:sp>
      <p:sp>
        <p:nvSpPr>
          <p:cNvPr id="656421" name="Text Box 37"/>
          <p:cNvSpPr txBox="1">
            <a:spLocks noChangeArrowheads="1"/>
          </p:cNvSpPr>
          <p:nvPr/>
        </p:nvSpPr>
        <p:spPr bwMode="auto">
          <a:xfrm>
            <a:off x="681038" y="3441700"/>
            <a:ext cx="7781925" cy="39687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5875">
            <a:solidFill>
              <a:schemeClr val="accent5">
                <a:lumMod val="75000"/>
              </a:schemeClr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srgbClr val="554017"/>
                </a:solidFill>
              </a:rPr>
              <a:t>Number of days from stool received in laboratory to final result</a:t>
            </a:r>
            <a:endParaRPr lang="en-IN" sz="2000" b="0" smtClean="0">
              <a:solidFill>
                <a:srgbClr val="554017"/>
              </a:solidFill>
            </a:endParaRPr>
          </a:p>
        </p:txBody>
      </p:sp>
      <p:graphicFrame>
        <p:nvGraphicFramePr>
          <p:cNvPr id="194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084681"/>
              </p:ext>
            </p:extLst>
          </p:nvPr>
        </p:nvGraphicFramePr>
        <p:xfrm>
          <a:off x="-107950" y="3770313"/>
          <a:ext cx="9217025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Chart" r:id="rId6" imgW="6438900" imgH="3771782" progId="MSGraph.Chart.8">
                  <p:embed followColorScheme="full"/>
                </p:oleObj>
              </mc:Choice>
              <mc:Fallback>
                <p:oleObj name="Chart" r:id="rId6" imgW="6438900" imgH="377178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3770313"/>
                        <a:ext cx="9217025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601663" y="6215063"/>
            <a:ext cx="669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2006</a:t>
            </a:r>
          </a:p>
        </p:txBody>
      </p:sp>
      <p:sp>
        <p:nvSpPr>
          <p:cNvPr id="19465" name="Text Box 7"/>
          <p:cNvSpPr txBox="1">
            <a:spLocks noChangeArrowheads="1"/>
          </p:cNvSpPr>
          <p:nvPr/>
        </p:nvSpPr>
        <p:spPr bwMode="auto">
          <a:xfrm>
            <a:off x="1526269" y="6215063"/>
            <a:ext cx="669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2440226" y="6215063"/>
            <a:ext cx="658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2008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3376330" y="6215063"/>
            <a:ext cx="658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2009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326948" y="6216650"/>
            <a:ext cx="658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220072" y="6216650"/>
            <a:ext cx="658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2011</a:t>
            </a:r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6228184" y="6216650"/>
            <a:ext cx="658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2012</a:t>
            </a:r>
          </a:p>
        </p:txBody>
      </p:sp>
      <p:sp>
        <p:nvSpPr>
          <p:cNvPr id="19471" name="Text Box 27"/>
          <p:cNvSpPr txBox="1">
            <a:spLocks noChangeArrowheads="1"/>
          </p:cNvSpPr>
          <p:nvPr/>
        </p:nvSpPr>
        <p:spPr bwMode="auto">
          <a:xfrm>
            <a:off x="7120746" y="6219825"/>
            <a:ext cx="658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2013</a:t>
            </a:r>
          </a:p>
        </p:txBody>
      </p:sp>
      <p:sp>
        <p:nvSpPr>
          <p:cNvPr id="19472" name="Text Box 35"/>
          <p:cNvSpPr txBox="1">
            <a:spLocks noChangeArrowheads="1"/>
          </p:cNvSpPr>
          <p:nvPr/>
        </p:nvSpPr>
        <p:spPr bwMode="auto">
          <a:xfrm>
            <a:off x="8100392" y="6211888"/>
            <a:ext cx="658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2014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9473" name="Line 19"/>
          <p:cNvSpPr>
            <a:spLocks noChangeShapeType="1"/>
          </p:cNvSpPr>
          <p:nvPr/>
        </p:nvSpPr>
        <p:spPr bwMode="auto">
          <a:xfrm>
            <a:off x="1382707" y="3962400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>
            <a:off x="2308214" y="3962400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21"/>
          <p:cNvSpPr>
            <a:spLocks noChangeShapeType="1"/>
          </p:cNvSpPr>
          <p:nvPr/>
        </p:nvSpPr>
        <p:spPr bwMode="auto">
          <a:xfrm>
            <a:off x="3248008" y="3962400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2"/>
          <p:cNvSpPr>
            <a:spLocks noChangeShapeType="1"/>
          </p:cNvSpPr>
          <p:nvPr/>
        </p:nvSpPr>
        <p:spPr bwMode="auto">
          <a:xfrm>
            <a:off x="4190978" y="3962400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3"/>
          <p:cNvSpPr>
            <a:spLocks noChangeShapeType="1"/>
          </p:cNvSpPr>
          <p:nvPr/>
        </p:nvSpPr>
        <p:spPr bwMode="auto">
          <a:xfrm>
            <a:off x="5114895" y="3962400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4"/>
          <p:cNvSpPr>
            <a:spLocks noChangeShapeType="1"/>
          </p:cNvSpPr>
          <p:nvPr/>
        </p:nvSpPr>
        <p:spPr bwMode="auto">
          <a:xfrm>
            <a:off x="6053103" y="3962400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Line 25"/>
          <p:cNvSpPr>
            <a:spLocks noChangeShapeType="1"/>
          </p:cNvSpPr>
          <p:nvPr/>
        </p:nvSpPr>
        <p:spPr bwMode="auto">
          <a:xfrm>
            <a:off x="7918272" y="3962400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6"/>
          <p:cNvSpPr>
            <a:spLocks noChangeShapeType="1"/>
          </p:cNvSpPr>
          <p:nvPr/>
        </p:nvSpPr>
        <p:spPr bwMode="auto">
          <a:xfrm>
            <a:off x="6996457" y="3962400"/>
            <a:ext cx="0" cy="24479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863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Proposed expansion of environmental surveillance</a:t>
            </a:r>
          </a:p>
        </p:txBody>
      </p:sp>
      <p:pic>
        <p:nvPicPr>
          <p:cNvPr id="3" name="Picture 2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8001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17500" y="4879975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870325" y="2200275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546725" y="2809875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864225" y="3343275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690563" y="4810125"/>
            <a:ext cx="227177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N" sz="1400" dirty="0" smtClean="0">
                <a:solidFill>
                  <a:schemeClr val="accent5">
                    <a:lumMod val="25000"/>
                  </a:schemeClr>
                </a:solidFill>
              </a:rPr>
              <a:t>Existing environmental </a:t>
            </a:r>
          </a:p>
          <a:p>
            <a:pPr eaLnBrk="1" hangingPunct="1">
              <a:defRPr/>
            </a:pPr>
            <a:r>
              <a:rPr lang="en-IN" sz="1400" dirty="0" smtClean="0">
                <a:solidFill>
                  <a:schemeClr val="accent5">
                    <a:lumMod val="25000"/>
                  </a:schemeClr>
                </a:solidFill>
              </a:rPr>
              <a:t>surveillance sites </a:t>
            </a:r>
          </a:p>
        </p:txBody>
      </p:sp>
      <p:sp>
        <p:nvSpPr>
          <p:cNvPr id="11" name="AutoShape 43"/>
          <p:cNvSpPr>
            <a:spLocks noChangeArrowheads="1"/>
          </p:cNvSpPr>
          <p:nvPr/>
        </p:nvSpPr>
        <p:spPr bwMode="auto">
          <a:xfrm>
            <a:off x="3059113" y="4038600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369888" y="5435600"/>
            <a:ext cx="381000" cy="3048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750888" y="5410200"/>
            <a:ext cx="2813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1400" b="1" dirty="0">
                <a:solidFill>
                  <a:srgbClr val="554017"/>
                </a:solidFill>
              </a:rPr>
              <a:t>Expansion of environmental surveillance in </a:t>
            </a:r>
            <a:r>
              <a:rPr lang="en-IN" sz="1400" b="1" dirty="0" smtClean="0">
                <a:solidFill>
                  <a:srgbClr val="554017"/>
                </a:solidFill>
              </a:rPr>
              <a:t>2015</a:t>
            </a:r>
            <a:endParaRPr lang="en-IN" sz="1400" b="1" dirty="0">
              <a:solidFill>
                <a:srgbClr val="554017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563938" y="1895475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907167" y="3190875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3185886" y="4114800"/>
            <a:ext cx="381000" cy="3048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526690" y="4048780"/>
            <a:ext cx="15648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1400" b="1" dirty="0" smtClean="0">
                <a:solidFill>
                  <a:srgbClr val="221A09"/>
                </a:solidFill>
              </a:rPr>
              <a:t>Additional sites </a:t>
            </a:r>
          </a:p>
          <a:p>
            <a:pPr eaLnBrk="1" hangingPunct="1"/>
            <a:r>
              <a:rPr lang="en-IN" sz="1400" b="1" dirty="0" smtClean="0">
                <a:solidFill>
                  <a:srgbClr val="221A09"/>
                </a:solidFill>
              </a:rPr>
              <a:t>in Mumbai</a:t>
            </a:r>
            <a:endParaRPr lang="en-IN" sz="1400" dirty="0">
              <a:solidFill>
                <a:srgbClr val="000000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561859" y="4797623"/>
            <a:ext cx="1109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1400" b="1" dirty="0" smtClean="0">
                <a:solidFill>
                  <a:srgbClr val="221A09"/>
                </a:solidFill>
              </a:rPr>
              <a:t>Hyderabad</a:t>
            </a:r>
            <a:endParaRPr lang="en-IN" sz="1400" dirty="0">
              <a:solidFill>
                <a:srgbClr val="000000"/>
              </a:solidFill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038600" y="4495800"/>
            <a:ext cx="381000" cy="3048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r="28482"/>
          <a:stretch/>
        </p:blipFill>
        <p:spPr>
          <a:xfrm>
            <a:off x="-17019" y="1012209"/>
            <a:ext cx="9198790" cy="5921991"/>
          </a:xfrm>
          <a:prstGeom prst="rect">
            <a:avLst/>
          </a:prstGeom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257300" y="5950803"/>
            <a:ext cx="66294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Poonam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Khetrapal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Singh, Regional Director, WHO SEARO receiving the polio-free certificate from the Chairperson of Regional Certification Commission for Polio Eradication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March </a:t>
            </a:r>
            <a:r>
              <a:rPr lang="en-US" sz="2800" b="1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South-East Asia Region certified polio-free</a:t>
            </a:r>
          </a:p>
        </p:txBody>
      </p:sp>
    </p:spTree>
    <p:extLst>
      <p:ext uri="{BB962C8B-B14F-4D97-AF65-F5344CB8AC3E}">
        <p14:creationId xmlns:p14="http://schemas.microsoft.com/office/powerpoint/2010/main" val="26647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792162"/>
          </a:xfrm>
          <a:solidFill>
            <a:schemeClr val="bg1"/>
          </a:solidFill>
          <a:extLst/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Preparedness for emergencies</a:t>
            </a:r>
          </a:p>
        </p:txBody>
      </p:sp>
    </p:spTree>
    <p:extLst>
      <p:ext uri="{BB962C8B-B14F-4D97-AF65-F5344CB8AC3E}">
        <p14:creationId xmlns:p14="http://schemas.microsoft.com/office/powerpoint/2010/main" val="1498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008063"/>
          </a:xfr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preparedness to respond to an importation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2401" y="1066800"/>
            <a:ext cx="4876800" cy="5334000"/>
          </a:xfrm>
        </p:spPr>
        <p:txBody>
          <a:bodyPr>
            <a:normAutofit fontScale="92500" lnSpcReduction="10000"/>
          </a:bodyPr>
          <a:lstStyle/>
          <a:p>
            <a:pPr>
              <a:buSzPct val="150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Any WPV/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cVDPV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India to be treated as a public health emergency</a:t>
            </a:r>
          </a:p>
          <a:p>
            <a:pPr>
              <a:buSzPct val="150000"/>
            </a:pPr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50000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50000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states/UTs in a state of readiness for mop up vaccination within 7 days of detection of any WPV</a:t>
            </a:r>
          </a:p>
          <a:p>
            <a:pPr>
              <a:buSzPct val="150000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50000"/>
            </a:pPr>
            <a:endParaRPr lang="en-I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50000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Table-top simulation exercises completed in 12 states at high risk for importation since last IEAG, plans revised</a:t>
            </a:r>
          </a:p>
          <a:p>
            <a:pPr>
              <a:buSzPct val="150000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50000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exercises in remaining states planned in 2015/2016</a:t>
            </a:r>
          </a:p>
          <a:p>
            <a:pPr>
              <a:buSzPct val="150000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2003" r="7555"/>
          <a:stretch>
            <a:fillRect/>
          </a:stretch>
        </p:blipFill>
        <p:spPr bwMode="auto">
          <a:xfrm>
            <a:off x="5550248" y="1143000"/>
            <a:ext cx="2679352" cy="211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616671" y="3423600"/>
            <a:ext cx="2598415" cy="2520000"/>
            <a:chOff x="5326385" y="3124200"/>
            <a:chExt cx="2598415" cy="2520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0" t="2989" r="14758" b="3053"/>
            <a:stretch/>
          </p:blipFill>
          <p:spPr>
            <a:xfrm>
              <a:off x="5326385" y="3124200"/>
              <a:ext cx="2598415" cy="25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6132276" y="3463214"/>
              <a:ext cx="597766" cy="366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6684965" y="3387268"/>
              <a:ext cx="377026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00" b="1">
                  <a:latin typeface="Arial" panose="020B0604020202020204" pitchFamily="34" charset="0"/>
                  <a:cs typeface="Arial" panose="020B0604020202020204" pitchFamily="34" charset="0"/>
                </a:rPr>
                <a:t>DELHI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6107420" y="3282557"/>
              <a:ext cx="597766" cy="366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6645819" y="3173270"/>
              <a:ext cx="623889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00" b="1" dirty="0">
                  <a:latin typeface="Arial" panose="020B0604020202020204" pitchFamily="34" charset="0"/>
                  <a:cs typeface="Arial" panose="020B0604020202020204" pitchFamily="34" charset="0"/>
                </a:rPr>
                <a:t>CHANDIGARH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9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935038"/>
          </a:xfrm>
          <a:solidFill>
            <a:schemeClr val="bg1"/>
          </a:solidFill>
          <a:extLst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Mitigating the risk of importation</a:t>
            </a:r>
            <a:endParaRPr lang="en-US" sz="4000" b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15706" r="4112" b="14887"/>
          <a:stretch/>
        </p:blipFill>
        <p:spPr>
          <a:xfrm>
            <a:off x="-23659" y="2514600"/>
            <a:ext cx="9167659" cy="39671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084695" y="6587550"/>
            <a:ext cx="359204" cy="2157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55000"/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4697" y="6555603"/>
            <a:ext cx="4692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Countries with advisory for polio vaccination prior to international travel</a:t>
            </a:r>
            <a:endParaRPr lang="en-US" sz="1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59800" cy="182648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dirty="0" smtClean="0"/>
              <a:t>OPV vaccination to all travelers to and from 8 countries 4 weeks prior to travel irrespective of age and previous vaccination status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8144" y="3890917"/>
            <a:ext cx="129144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Countries: </a:t>
            </a:r>
            <a:endParaRPr lang="en-US" dirty="0" smtClean="0"/>
          </a:p>
          <a:p>
            <a:r>
              <a:rPr lang="en-US" dirty="0" smtClean="0"/>
              <a:t>Afghanistan</a:t>
            </a:r>
          </a:p>
          <a:p>
            <a:r>
              <a:rPr lang="en-US" dirty="0" smtClean="0"/>
              <a:t>Pakistan</a:t>
            </a:r>
          </a:p>
          <a:p>
            <a:r>
              <a:rPr lang="en-US" dirty="0" smtClean="0"/>
              <a:t>Nigeria</a:t>
            </a:r>
          </a:p>
          <a:p>
            <a:r>
              <a:rPr lang="en-US" dirty="0" smtClean="0"/>
              <a:t>Cameroon</a:t>
            </a:r>
          </a:p>
          <a:p>
            <a:r>
              <a:rPr lang="en-US" dirty="0" smtClean="0"/>
              <a:t>Ethiopia</a:t>
            </a:r>
          </a:p>
          <a:p>
            <a:r>
              <a:rPr lang="en-US" dirty="0" smtClean="0"/>
              <a:t>Somalia</a:t>
            </a:r>
          </a:p>
          <a:p>
            <a:r>
              <a:rPr lang="en-US" dirty="0" smtClean="0"/>
              <a:t>Kenya</a:t>
            </a:r>
          </a:p>
          <a:p>
            <a:r>
              <a:rPr lang="en-US" dirty="0" smtClean="0"/>
              <a:t>Syria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/>
          </a:solidFill>
          <a:extLst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Mitigating the risk of importation</a:t>
            </a:r>
            <a:br>
              <a:rPr lang="en-US" altLang="en-US" sz="4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Continuous vaccination of children at border crossing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endParaRPr lang="en-US" sz="2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4" name="Picture 5" descr="~c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8" t="3685" r="20909" b="39310"/>
          <a:stretch>
            <a:fillRect/>
          </a:stretch>
        </p:blipFill>
        <p:spPr bwMode="auto">
          <a:xfrm>
            <a:off x="1264774" y="1379514"/>
            <a:ext cx="7311029" cy="34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9"/>
          <p:cNvSpPr txBox="1">
            <a:spLocks noChangeArrowheads="1"/>
          </p:cNvSpPr>
          <p:nvPr/>
        </p:nvSpPr>
        <p:spPr bwMode="auto">
          <a:xfrm>
            <a:off x="133891" y="1341528"/>
            <a:ext cx="2304509" cy="1123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C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Indo-Pak border</a:t>
            </a:r>
          </a:p>
          <a:p>
            <a:pPr algn="ctr" eaLnBrk="1" hangingPunct="1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vaccination posts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71,000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vaccinated from </a:t>
            </a:r>
          </a:p>
          <a:p>
            <a:pPr algn="ctr" eaLnBrk="1" hangingPunct="1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 2011 to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2015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 Box 102"/>
          <p:cNvSpPr txBox="1">
            <a:spLocks noChangeArrowheads="1"/>
          </p:cNvSpPr>
          <p:nvPr/>
        </p:nvSpPr>
        <p:spPr bwMode="auto">
          <a:xfrm>
            <a:off x="2667453" y="2587130"/>
            <a:ext cx="70884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</a:p>
        </p:txBody>
      </p:sp>
      <p:sp>
        <p:nvSpPr>
          <p:cNvPr id="131" name="Text Box 102"/>
          <p:cNvSpPr txBox="1">
            <a:spLocks noChangeArrowheads="1"/>
          </p:cNvSpPr>
          <p:nvPr/>
        </p:nvSpPr>
        <p:spPr bwMode="auto">
          <a:xfrm>
            <a:off x="3421037" y="3194895"/>
            <a:ext cx="676009" cy="30704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</p:txBody>
      </p:sp>
      <p:sp>
        <p:nvSpPr>
          <p:cNvPr id="132" name="Text Box 102"/>
          <p:cNvSpPr txBox="1">
            <a:spLocks noChangeArrowheads="1"/>
          </p:cNvSpPr>
          <p:nvPr/>
        </p:nvSpPr>
        <p:spPr bwMode="auto">
          <a:xfrm>
            <a:off x="6151986" y="3544676"/>
            <a:ext cx="90762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</a:p>
        </p:txBody>
      </p:sp>
      <p:sp>
        <p:nvSpPr>
          <p:cNvPr id="133" name="Text Box 102"/>
          <p:cNvSpPr txBox="1">
            <a:spLocks noChangeArrowheads="1"/>
          </p:cNvSpPr>
          <p:nvPr/>
        </p:nvSpPr>
        <p:spPr bwMode="auto">
          <a:xfrm>
            <a:off x="7359937" y="3951436"/>
            <a:ext cx="718466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MYANMAR</a:t>
            </a:r>
          </a:p>
        </p:txBody>
      </p:sp>
      <p:sp>
        <p:nvSpPr>
          <p:cNvPr id="134" name="Line 90"/>
          <p:cNvSpPr>
            <a:spLocks noChangeShapeType="1"/>
          </p:cNvSpPr>
          <p:nvPr/>
        </p:nvSpPr>
        <p:spPr bwMode="auto">
          <a:xfrm flipV="1">
            <a:off x="3535024" y="2045839"/>
            <a:ext cx="170981" cy="3007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Line 90"/>
          <p:cNvSpPr>
            <a:spLocks noChangeShapeType="1"/>
          </p:cNvSpPr>
          <p:nvPr/>
        </p:nvSpPr>
        <p:spPr bwMode="auto">
          <a:xfrm flipV="1">
            <a:off x="3535024" y="2007854"/>
            <a:ext cx="169398" cy="3007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Line 90"/>
          <p:cNvSpPr>
            <a:spLocks noChangeShapeType="1"/>
          </p:cNvSpPr>
          <p:nvPr/>
        </p:nvSpPr>
        <p:spPr bwMode="auto">
          <a:xfrm flipV="1">
            <a:off x="2900177" y="3414893"/>
            <a:ext cx="170981" cy="3165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Line 90"/>
          <p:cNvSpPr>
            <a:spLocks noChangeShapeType="1"/>
          </p:cNvSpPr>
          <p:nvPr/>
        </p:nvSpPr>
        <p:spPr bwMode="auto">
          <a:xfrm flipV="1">
            <a:off x="3682258" y="2376628"/>
            <a:ext cx="170981" cy="3007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Line 90"/>
          <p:cNvSpPr>
            <a:spLocks noChangeShapeType="1"/>
          </p:cNvSpPr>
          <p:nvPr/>
        </p:nvSpPr>
        <p:spPr bwMode="auto">
          <a:xfrm flipV="1">
            <a:off x="3685424" y="2400369"/>
            <a:ext cx="172564" cy="3007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Line 90"/>
          <p:cNvSpPr>
            <a:spLocks noChangeShapeType="1"/>
          </p:cNvSpPr>
          <p:nvPr/>
        </p:nvSpPr>
        <p:spPr bwMode="auto">
          <a:xfrm flipV="1">
            <a:off x="6232727" y="3853307"/>
            <a:ext cx="151983" cy="45899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Line 90"/>
          <p:cNvSpPr>
            <a:spLocks noChangeShapeType="1"/>
          </p:cNvSpPr>
          <p:nvPr/>
        </p:nvSpPr>
        <p:spPr bwMode="auto">
          <a:xfrm flipV="1">
            <a:off x="3672759" y="2395621"/>
            <a:ext cx="170981" cy="3007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Line 90"/>
          <p:cNvSpPr>
            <a:spLocks noChangeShapeType="1"/>
          </p:cNvSpPr>
          <p:nvPr/>
        </p:nvSpPr>
        <p:spPr bwMode="auto">
          <a:xfrm flipV="1">
            <a:off x="3672759" y="2395621"/>
            <a:ext cx="170981" cy="3007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Line 90"/>
          <p:cNvSpPr>
            <a:spLocks noChangeShapeType="1"/>
          </p:cNvSpPr>
          <p:nvPr/>
        </p:nvSpPr>
        <p:spPr bwMode="auto">
          <a:xfrm>
            <a:off x="7241200" y="3669711"/>
            <a:ext cx="151983" cy="3165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752" name="Group 97"/>
          <p:cNvGrpSpPr>
            <a:grpSpLocks/>
          </p:cNvGrpSpPr>
          <p:nvPr/>
        </p:nvGrpSpPr>
        <p:grpSpPr bwMode="auto">
          <a:xfrm>
            <a:off x="337817" y="6000544"/>
            <a:ext cx="2868683" cy="528629"/>
            <a:chOff x="4116" y="3952"/>
            <a:chExt cx="1812" cy="334"/>
          </a:xfrm>
        </p:grpSpPr>
        <p:sp>
          <p:nvSpPr>
            <p:cNvPr id="241" name="Line 90"/>
            <p:cNvSpPr>
              <a:spLocks noChangeShapeType="1"/>
            </p:cNvSpPr>
            <p:nvPr/>
          </p:nvSpPr>
          <p:spPr bwMode="auto">
            <a:xfrm flipV="1">
              <a:off x="4216" y="3976"/>
              <a:ext cx="0" cy="12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Text Box 91"/>
            <p:cNvSpPr txBox="1">
              <a:spLocks noChangeArrowheads="1"/>
            </p:cNvSpPr>
            <p:nvPr/>
          </p:nvSpPr>
          <p:spPr bwMode="auto">
            <a:xfrm>
              <a:off x="4162" y="3952"/>
              <a:ext cx="1139" cy="1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Vaccination post</a:t>
              </a:r>
            </a:p>
          </p:txBody>
        </p:sp>
        <p:sp>
          <p:nvSpPr>
            <p:cNvPr id="243" name="Rectangle 92"/>
            <p:cNvSpPr>
              <a:spLocks noChangeArrowheads="1"/>
            </p:cNvSpPr>
            <p:nvPr/>
          </p:nvSpPr>
          <p:spPr bwMode="auto">
            <a:xfrm>
              <a:off x="4116" y="4157"/>
              <a:ext cx="150" cy="6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Text Box 93"/>
            <p:cNvSpPr txBox="1">
              <a:spLocks noChangeArrowheads="1"/>
            </p:cNvSpPr>
            <p:nvPr/>
          </p:nvSpPr>
          <p:spPr bwMode="auto">
            <a:xfrm>
              <a:off x="4262" y="4092"/>
              <a:ext cx="1666" cy="1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Blocks with vaccination post</a:t>
              </a:r>
            </a:p>
          </p:txBody>
        </p:sp>
      </p:grpSp>
      <p:sp>
        <p:nvSpPr>
          <p:cNvPr id="227" name="Line 90"/>
          <p:cNvSpPr>
            <a:spLocks noChangeShapeType="1"/>
          </p:cNvSpPr>
          <p:nvPr/>
        </p:nvSpPr>
        <p:spPr bwMode="auto">
          <a:xfrm flipV="1">
            <a:off x="6277056" y="3989421"/>
            <a:ext cx="151983" cy="44316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Line 90"/>
          <p:cNvSpPr>
            <a:spLocks noChangeShapeType="1"/>
          </p:cNvSpPr>
          <p:nvPr/>
        </p:nvSpPr>
        <p:spPr bwMode="auto">
          <a:xfrm>
            <a:off x="7241200" y="3701366"/>
            <a:ext cx="151983" cy="3165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Line 90"/>
          <p:cNvSpPr>
            <a:spLocks noChangeShapeType="1"/>
          </p:cNvSpPr>
          <p:nvPr/>
        </p:nvSpPr>
        <p:spPr bwMode="auto">
          <a:xfrm flipV="1">
            <a:off x="6698176" y="3834314"/>
            <a:ext cx="151983" cy="44316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95480" y="2658352"/>
            <a:ext cx="1587908" cy="742297"/>
            <a:chOff x="4695480" y="2658352"/>
            <a:chExt cx="1587908" cy="742297"/>
          </a:xfrm>
        </p:grpSpPr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4828465" y="2881516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Line 90"/>
            <p:cNvSpPr>
              <a:spLocks noChangeShapeType="1"/>
            </p:cNvSpPr>
            <p:nvPr/>
          </p:nvSpPr>
          <p:spPr bwMode="auto">
            <a:xfrm flipV="1">
              <a:off x="4871211" y="2916336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Line 90"/>
            <p:cNvSpPr>
              <a:spLocks noChangeShapeType="1"/>
            </p:cNvSpPr>
            <p:nvPr/>
          </p:nvSpPr>
          <p:spPr bwMode="auto">
            <a:xfrm flipV="1">
              <a:off x="4909206" y="2925832"/>
              <a:ext cx="0" cy="12187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Line 90"/>
            <p:cNvSpPr>
              <a:spLocks noChangeShapeType="1"/>
            </p:cNvSpPr>
            <p:nvPr/>
          </p:nvSpPr>
          <p:spPr bwMode="auto">
            <a:xfrm flipV="1">
              <a:off x="4948785" y="2951156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Line 90"/>
            <p:cNvSpPr>
              <a:spLocks noChangeShapeType="1"/>
            </p:cNvSpPr>
            <p:nvPr/>
          </p:nvSpPr>
          <p:spPr bwMode="auto">
            <a:xfrm flipV="1">
              <a:off x="4969366" y="2957487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Line 90"/>
            <p:cNvSpPr>
              <a:spLocks noChangeShapeType="1"/>
            </p:cNvSpPr>
            <p:nvPr/>
          </p:nvSpPr>
          <p:spPr bwMode="auto">
            <a:xfrm flipV="1">
              <a:off x="4991531" y="2976479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Line 90"/>
            <p:cNvSpPr>
              <a:spLocks noChangeShapeType="1"/>
            </p:cNvSpPr>
            <p:nvPr/>
          </p:nvSpPr>
          <p:spPr bwMode="auto">
            <a:xfrm flipV="1">
              <a:off x="5005779" y="2992307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Line 90"/>
            <p:cNvSpPr>
              <a:spLocks noChangeShapeType="1"/>
            </p:cNvSpPr>
            <p:nvPr/>
          </p:nvSpPr>
          <p:spPr bwMode="auto">
            <a:xfrm flipV="1">
              <a:off x="5026360" y="2992307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Line 90"/>
            <p:cNvSpPr>
              <a:spLocks noChangeShapeType="1"/>
            </p:cNvSpPr>
            <p:nvPr/>
          </p:nvSpPr>
          <p:spPr bwMode="auto">
            <a:xfrm flipV="1">
              <a:off x="5034276" y="3006551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90"/>
            <p:cNvSpPr>
              <a:spLocks noChangeShapeType="1"/>
            </p:cNvSpPr>
            <p:nvPr/>
          </p:nvSpPr>
          <p:spPr bwMode="auto">
            <a:xfrm flipV="1">
              <a:off x="5108684" y="3031875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90"/>
            <p:cNvSpPr>
              <a:spLocks noChangeShapeType="1"/>
            </p:cNvSpPr>
            <p:nvPr/>
          </p:nvSpPr>
          <p:spPr bwMode="auto">
            <a:xfrm flipV="1">
              <a:off x="5053274" y="3001803"/>
              <a:ext cx="0" cy="12187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90"/>
            <p:cNvSpPr>
              <a:spLocks noChangeShapeType="1"/>
            </p:cNvSpPr>
            <p:nvPr/>
          </p:nvSpPr>
          <p:spPr bwMode="auto">
            <a:xfrm flipV="1">
              <a:off x="5121350" y="3031875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Line 90"/>
            <p:cNvSpPr>
              <a:spLocks noChangeShapeType="1"/>
            </p:cNvSpPr>
            <p:nvPr/>
          </p:nvSpPr>
          <p:spPr bwMode="auto">
            <a:xfrm flipV="1">
              <a:off x="5138764" y="3055615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Line 90"/>
            <p:cNvSpPr>
              <a:spLocks noChangeShapeType="1"/>
            </p:cNvSpPr>
            <p:nvPr/>
          </p:nvSpPr>
          <p:spPr bwMode="auto">
            <a:xfrm flipV="1">
              <a:off x="5154596" y="307144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Line 90"/>
            <p:cNvSpPr>
              <a:spLocks noChangeShapeType="1"/>
            </p:cNvSpPr>
            <p:nvPr/>
          </p:nvSpPr>
          <p:spPr bwMode="auto">
            <a:xfrm flipV="1">
              <a:off x="5178343" y="3058781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Line 90"/>
            <p:cNvSpPr>
              <a:spLocks noChangeShapeType="1"/>
            </p:cNvSpPr>
            <p:nvPr/>
          </p:nvSpPr>
          <p:spPr bwMode="auto">
            <a:xfrm flipV="1">
              <a:off x="5217922" y="3068277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Line 90"/>
            <p:cNvSpPr>
              <a:spLocks noChangeShapeType="1"/>
            </p:cNvSpPr>
            <p:nvPr/>
          </p:nvSpPr>
          <p:spPr bwMode="auto">
            <a:xfrm flipV="1">
              <a:off x="5240087" y="307144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Line 90"/>
            <p:cNvSpPr>
              <a:spLocks noChangeShapeType="1"/>
            </p:cNvSpPr>
            <p:nvPr/>
          </p:nvSpPr>
          <p:spPr bwMode="auto">
            <a:xfrm flipV="1">
              <a:off x="5252752" y="308252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Line 90"/>
            <p:cNvSpPr>
              <a:spLocks noChangeShapeType="1"/>
            </p:cNvSpPr>
            <p:nvPr/>
          </p:nvSpPr>
          <p:spPr bwMode="auto">
            <a:xfrm flipV="1">
              <a:off x="5447481" y="3107845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Line 90"/>
            <p:cNvSpPr>
              <a:spLocks noChangeShapeType="1"/>
            </p:cNvSpPr>
            <p:nvPr/>
          </p:nvSpPr>
          <p:spPr bwMode="auto">
            <a:xfrm flipV="1">
              <a:off x="5428483" y="3109428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Line 90"/>
            <p:cNvSpPr>
              <a:spLocks noChangeShapeType="1"/>
            </p:cNvSpPr>
            <p:nvPr/>
          </p:nvSpPr>
          <p:spPr bwMode="auto">
            <a:xfrm flipV="1">
              <a:off x="5439565" y="3115759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Line 90"/>
            <p:cNvSpPr>
              <a:spLocks noChangeShapeType="1"/>
            </p:cNvSpPr>
            <p:nvPr/>
          </p:nvSpPr>
          <p:spPr bwMode="auto">
            <a:xfrm flipV="1">
              <a:off x="5284415" y="3093601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Line 90"/>
            <p:cNvSpPr>
              <a:spLocks noChangeShapeType="1"/>
            </p:cNvSpPr>
            <p:nvPr/>
          </p:nvSpPr>
          <p:spPr bwMode="auto">
            <a:xfrm flipV="1">
              <a:off x="5316078" y="309993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Line 90"/>
            <p:cNvSpPr>
              <a:spLocks noChangeShapeType="1"/>
            </p:cNvSpPr>
            <p:nvPr/>
          </p:nvSpPr>
          <p:spPr bwMode="auto">
            <a:xfrm flipV="1">
              <a:off x="5330327" y="310626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Line 90"/>
            <p:cNvSpPr>
              <a:spLocks noChangeShapeType="1"/>
            </p:cNvSpPr>
            <p:nvPr/>
          </p:nvSpPr>
          <p:spPr bwMode="auto">
            <a:xfrm flipV="1">
              <a:off x="5349325" y="3122090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Line 90"/>
            <p:cNvSpPr>
              <a:spLocks noChangeShapeType="1"/>
            </p:cNvSpPr>
            <p:nvPr/>
          </p:nvSpPr>
          <p:spPr bwMode="auto">
            <a:xfrm flipV="1">
              <a:off x="5361990" y="311259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Line 90"/>
            <p:cNvSpPr>
              <a:spLocks noChangeShapeType="1"/>
            </p:cNvSpPr>
            <p:nvPr/>
          </p:nvSpPr>
          <p:spPr bwMode="auto">
            <a:xfrm flipV="1">
              <a:off x="5384154" y="3087270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Line 90"/>
            <p:cNvSpPr>
              <a:spLocks noChangeShapeType="1"/>
            </p:cNvSpPr>
            <p:nvPr/>
          </p:nvSpPr>
          <p:spPr bwMode="auto">
            <a:xfrm flipV="1">
              <a:off x="5395236" y="311259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Line 90"/>
            <p:cNvSpPr>
              <a:spLocks noChangeShapeType="1"/>
            </p:cNvSpPr>
            <p:nvPr/>
          </p:nvSpPr>
          <p:spPr bwMode="auto">
            <a:xfrm flipV="1">
              <a:off x="5406318" y="3101514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Line 90"/>
            <p:cNvSpPr>
              <a:spLocks noChangeShapeType="1"/>
            </p:cNvSpPr>
            <p:nvPr/>
          </p:nvSpPr>
          <p:spPr bwMode="auto">
            <a:xfrm flipV="1">
              <a:off x="5267000" y="3080939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Line 90"/>
            <p:cNvSpPr>
              <a:spLocks noChangeShapeType="1"/>
            </p:cNvSpPr>
            <p:nvPr/>
          </p:nvSpPr>
          <p:spPr bwMode="auto">
            <a:xfrm flipV="1">
              <a:off x="6052247" y="3274031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Line 90"/>
            <p:cNvSpPr>
              <a:spLocks noChangeShapeType="1"/>
            </p:cNvSpPr>
            <p:nvPr/>
          </p:nvSpPr>
          <p:spPr bwMode="auto">
            <a:xfrm flipV="1">
              <a:off x="6011085" y="328036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Line 90"/>
            <p:cNvSpPr>
              <a:spLocks noChangeShapeType="1"/>
            </p:cNvSpPr>
            <p:nvPr/>
          </p:nvSpPr>
          <p:spPr bwMode="auto">
            <a:xfrm flipV="1">
              <a:off x="6039582" y="328036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Line 90"/>
            <p:cNvSpPr>
              <a:spLocks noChangeShapeType="1"/>
            </p:cNvSpPr>
            <p:nvPr/>
          </p:nvSpPr>
          <p:spPr bwMode="auto">
            <a:xfrm flipV="1">
              <a:off x="6025334" y="3275614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Line 90"/>
            <p:cNvSpPr>
              <a:spLocks noChangeShapeType="1"/>
            </p:cNvSpPr>
            <p:nvPr/>
          </p:nvSpPr>
          <p:spPr bwMode="auto">
            <a:xfrm flipV="1">
              <a:off x="6132988" y="326295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Line 90"/>
            <p:cNvSpPr>
              <a:spLocks noChangeShapeType="1"/>
            </p:cNvSpPr>
            <p:nvPr/>
          </p:nvSpPr>
          <p:spPr bwMode="auto">
            <a:xfrm flipV="1">
              <a:off x="6159902" y="326295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Line 90"/>
            <p:cNvSpPr>
              <a:spLocks noChangeShapeType="1"/>
            </p:cNvSpPr>
            <p:nvPr/>
          </p:nvSpPr>
          <p:spPr bwMode="auto">
            <a:xfrm flipV="1">
              <a:off x="6126656" y="326295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Line 90"/>
            <p:cNvSpPr>
              <a:spLocks noChangeShapeType="1"/>
            </p:cNvSpPr>
            <p:nvPr/>
          </p:nvSpPr>
          <p:spPr bwMode="auto">
            <a:xfrm flipV="1">
              <a:off x="5965174" y="3253456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Line 90"/>
            <p:cNvSpPr>
              <a:spLocks noChangeShapeType="1"/>
            </p:cNvSpPr>
            <p:nvPr/>
          </p:nvSpPr>
          <p:spPr bwMode="auto">
            <a:xfrm flipV="1">
              <a:off x="5979422" y="3250290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Line 90"/>
            <p:cNvSpPr>
              <a:spLocks noChangeShapeType="1"/>
            </p:cNvSpPr>
            <p:nvPr/>
          </p:nvSpPr>
          <p:spPr bwMode="auto">
            <a:xfrm flipV="1">
              <a:off x="5916096" y="326295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Line 90"/>
            <p:cNvSpPr>
              <a:spLocks noChangeShapeType="1"/>
            </p:cNvSpPr>
            <p:nvPr/>
          </p:nvSpPr>
          <p:spPr bwMode="auto">
            <a:xfrm flipV="1">
              <a:off x="5930344" y="3259786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Line 90"/>
            <p:cNvSpPr>
              <a:spLocks noChangeShapeType="1"/>
            </p:cNvSpPr>
            <p:nvPr/>
          </p:nvSpPr>
          <p:spPr bwMode="auto">
            <a:xfrm flipV="1">
              <a:off x="5865435" y="323446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Line 90"/>
            <p:cNvSpPr>
              <a:spLocks noChangeShapeType="1"/>
            </p:cNvSpPr>
            <p:nvPr/>
          </p:nvSpPr>
          <p:spPr bwMode="auto">
            <a:xfrm flipV="1">
              <a:off x="5876517" y="3250290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Line 90"/>
            <p:cNvSpPr>
              <a:spLocks noChangeShapeType="1"/>
            </p:cNvSpPr>
            <p:nvPr/>
          </p:nvSpPr>
          <p:spPr bwMode="auto">
            <a:xfrm flipV="1">
              <a:off x="5840104" y="3232880"/>
              <a:ext cx="0" cy="12503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Line 90"/>
            <p:cNvSpPr>
              <a:spLocks noChangeShapeType="1"/>
            </p:cNvSpPr>
            <p:nvPr/>
          </p:nvSpPr>
          <p:spPr bwMode="auto">
            <a:xfrm flipV="1">
              <a:off x="5854352" y="323446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Line 90"/>
            <p:cNvSpPr>
              <a:spLocks noChangeShapeType="1"/>
            </p:cNvSpPr>
            <p:nvPr/>
          </p:nvSpPr>
          <p:spPr bwMode="auto">
            <a:xfrm flipV="1">
              <a:off x="5829022" y="3220218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Line 90"/>
            <p:cNvSpPr>
              <a:spLocks noChangeShapeType="1"/>
            </p:cNvSpPr>
            <p:nvPr/>
          </p:nvSpPr>
          <p:spPr bwMode="auto">
            <a:xfrm flipV="1">
              <a:off x="5803691" y="322813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Line 90"/>
            <p:cNvSpPr>
              <a:spLocks noChangeShapeType="1"/>
            </p:cNvSpPr>
            <p:nvPr/>
          </p:nvSpPr>
          <p:spPr bwMode="auto">
            <a:xfrm flipV="1">
              <a:off x="5816357" y="3223384"/>
              <a:ext cx="0" cy="1187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Line 90"/>
            <p:cNvSpPr>
              <a:spLocks noChangeShapeType="1"/>
            </p:cNvSpPr>
            <p:nvPr/>
          </p:nvSpPr>
          <p:spPr bwMode="auto">
            <a:xfrm flipV="1">
              <a:off x="5789443" y="3236046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Line 90"/>
            <p:cNvSpPr>
              <a:spLocks noChangeShapeType="1"/>
            </p:cNvSpPr>
            <p:nvPr/>
          </p:nvSpPr>
          <p:spPr bwMode="auto">
            <a:xfrm flipV="1">
              <a:off x="5762529" y="3243959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Line 90"/>
            <p:cNvSpPr>
              <a:spLocks noChangeShapeType="1"/>
            </p:cNvSpPr>
            <p:nvPr/>
          </p:nvSpPr>
          <p:spPr bwMode="auto">
            <a:xfrm flipV="1">
              <a:off x="5775194" y="3240794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Line 90"/>
            <p:cNvSpPr>
              <a:spLocks noChangeShapeType="1"/>
            </p:cNvSpPr>
            <p:nvPr/>
          </p:nvSpPr>
          <p:spPr bwMode="auto">
            <a:xfrm flipV="1">
              <a:off x="5753030" y="3232880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Line 90"/>
            <p:cNvSpPr>
              <a:spLocks noChangeShapeType="1"/>
            </p:cNvSpPr>
            <p:nvPr/>
          </p:nvSpPr>
          <p:spPr bwMode="auto">
            <a:xfrm flipV="1">
              <a:off x="5727700" y="3223384"/>
              <a:ext cx="0" cy="1187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Line 90"/>
            <p:cNvSpPr>
              <a:spLocks noChangeShapeType="1"/>
            </p:cNvSpPr>
            <p:nvPr/>
          </p:nvSpPr>
          <p:spPr bwMode="auto">
            <a:xfrm flipV="1">
              <a:off x="5738782" y="3221801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Line 90"/>
            <p:cNvSpPr>
              <a:spLocks noChangeShapeType="1"/>
            </p:cNvSpPr>
            <p:nvPr/>
          </p:nvSpPr>
          <p:spPr bwMode="auto">
            <a:xfrm flipV="1">
              <a:off x="5711868" y="3196478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Line 90"/>
            <p:cNvSpPr>
              <a:spLocks noChangeShapeType="1"/>
            </p:cNvSpPr>
            <p:nvPr/>
          </p:nvSpPr>
          <p:spPr bwMode="auto">
            <a:xfrm flipV="1">
              <a:off x="5721367" y="3198060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Line 90"/>
            <p:cNvSpPr>
              <a:spLocks noChangeShapeType="1"/>
            </p:cNvSpPr>
            <p:nvPr/>
          </p:nvSpPr>
          <p:spPr bwMode="auto">
            <a:xfrm flipV="1">
              <a:off x="5702369" y="3196478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Line 90"/>
            <p:cNvSpPr>
              <a:spLocks noChangeShapeType="1"/>
            </p:cNvSpPr>
            <p:nvPr/>
          </p:nvSpPr>
          <p:spPr bwMode="auto">
            <a:xfrm flipV="1">
              <a:off x="5688121" y="3201226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Line 90"/>
            <p:cNvSpPr>
              <a:spLocks noChangeShapeType="1"/>
            </p:cNvSpPr>
            <p:nvPr/>
          </p:nvSpPr>
          <p:spPr bwMode="auto">
            <a:xfrm flipV="1">
              <a:off x="5696036" y="3196478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Line 90"/>
            <p:cNvSpPr>
              <a:spLocks noChangeShapeType="1"/>
            </p:cNvSpPr>
            <p:nvPr/>
          </p:nvSpPr>
          <p:spPr bwMode="auto">
            <a:xfrm flipV="1">
              <a:off x="5678622" y="3204391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Line 90"/>
            <p:cNvSpPr>
              <a:spLocks noChangeShapeType="1"/>
            </p:cNvSpPr>
            <p:nvPr/>
          </p:nvSpPr>
          <p:spPr bwMode="auto">
            <a:xfrm flipV="1">
              <a:off x="5661207" y="3213888"/>
              <a:ext cx="0" cy="1187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Line 90"/>
            <p:cNvSpPr>
              <a:spLocks noChangeShapeType="1"/>
            </p:cNvSpPr>
            <p:nvPr/>
          </p:nvSpPr>
          <p:spPr bwMode="auto">
            <a:xfrm flipV="1">
              <a:off x="5672289" y="321072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Line 90"/>
            <p:cNvSpPr>
              <a:spLocks noChangeShapeType="1"/>
            </p:cNvSpPr>
            <p:nvPr/>
          </p:nvSpPr>
          <p:spPr bwMode="auto">
            <a:xfrm flipV="1">
              <a:off x="5653291" y="321705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Line 90"/>
            <p:cNvSpPr>
              <a:spLocks noChangeShapeType="1"/>
            </p:cNvSpPr>
            <p:nvPr/>
          </p:nvSpPr>
          <p:spPr bwMode="auto">
            <a:xfrm flipV="1">
              <a:off x="5472811" y="311259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Line 90"/>
            <p:cNvSpPr>
              <a:spLocks noChangeShapeType="1"/>
            </p:cNvSpPr>
            <p:nvPr/>
          </p:nvSpPr>
          <p:spPr bwMode="auto">
            <a:xfrm flipV="1">
              <a:off x="5532971" y="3115759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Line 90"/>
            <p:cNvSpPr>
              <a:spLocks noChangeShapeType="1"/>
            </p:cNvSpPr>
            <p:nvPr/>
          </p:nvSpPr>
          <p:spPr bwMode="auto">
            <a:xfrm flipV="1">
              <a:off x="5551969" y="316482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Line 90"/>
            <p:cNvSpPr>
              <a:spLocks noChangeShapeType="1"/>
            </p:cNvSpPr>
            <p:nvPr/>
          </p:nvSpPr>
          <p:spPr bwMode="auto">
            <a:xfrm flipV="1">
              <a:off x="5559885" y="3153744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Line 90"/>
            <p:cNvSpPr>
              <a:spLocks noChangeShapeType="1"/>
            </p:cNvSpPr>
            <p:nvPr/>
          </p:nvSpPr>
          <p:spPr bwMode="auto">
            <a:xfrm flipV="1">
              <a:off x="5521889" y="3139500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Line 90"/>
            <p:cNvSpPr>
              <a:spLocks noChangeShapeType="1"/>
            </p:cNvSpPr>
            <p:nvPr/>
          </p:nvSpPr>
          <p:spPr bwMode="auto">
            <a:xfrm flipV="1">
              <a:off x="5589965" y="316482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Line 90"/>
            <p:cNvSpPr>
              <a:spLocks noChangeShapeType="1"/>
            </p:cNvSpPr>
            <p:nvPr/>
          </p:nvSpPr>
          <p:spPr bwMode="auto">
            <a:xfrm flipV="1">
              <a:off x="5597881" y="318223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Line 90"/>
            <p:cNvSpPr>
              <a:spLocks noChangeShapeType="1"/>
            </p:cNvSpPr>
            <p:nvPr/>
          </p:nvSpPr>
          <p:spPr bwMode="auto">
            <a:xfrm flipV="1">
              <a:off x="5570967" y="3163240"/>
              <a:ext cx="0" cy="12503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Line 90"/>
            <p:cNvSpPr>
              <a:spLocks noChangeShapeType="1"/>
            </p:cNvSpPr>
            <p:nvPr/>
          </p:nvSpPr>
          <p:spPr bwMode="auto">
            <a:xfrm flipV="1">
              <a:off x="5578883" y="3163240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Line 90"/>
            <p:cNvSpPr>
              <a:spLocks noChangeShapeType="1"/>
            </p:cNvSpPr>
            <p:nvPr/>
          </p:nvSpPr>
          <p:spPr bwMode="auto">
            <a:xfrm flipV="1">
              <a:off x="5621628" y="3201226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Line 90"/>
            <p:cNvSpPr>
              <a:spLocks noChangeShapeType="1"/>
            </p:cNvSpPr>
            <p:nvPr/>
          </p:nvSpPr>
          <p:spPr bwMode="auto">
            <a:xfrm flipV="1">
              <a:off x="5631127" y="3210722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Line 90"/>
            <p:cNvSpPr>
              <a:spLocks noChangeShapeType="1"/>
            </p:cNvSpPr>
            <p:nvPr/>
          </p:nvSpPr>
          <p:spPr bwMode="auto">
            <a:xfrm flipV="1">
              <a:off x="5605796" y="3196478"/>
              <a:ext cx="0" cy="12503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Line 90"/>
            <p:cNvSpPr>
              <a:spLocks noChangeShapeType="1"/>
            </p:cNvSpPr>
            <p:nvPr/>
          </p:nvSpPr>
          <p:spPr bwMode="auto">
            <a:xfrm flipV="1">
              <a:off x="5615295" y="3198060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Line 90"/>
            <p:cNvSpPr>
              <a:spLocks noChangeShapeType="1"/>
            </p:cNvSpPr>
            <p:nvPr/>
          </p:nvSpPr>
          <p:spPr bwMode="auto">
            <a:xfrm flipV="1">
              <a:off x="5602630" y="3169571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Line 90"/>
            <p:cNvSpPr>
              <a:spLocks noChangeShapeType="1"/>
            </p:cNvSpPr>
            <p:nvPr/>
          </p:nvSpPr>
          <p:spPr bwMode="auto">
            <a:xfrm flipV="1">
              <a:off x="5640626" y="3201226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Line 90"/>
            <p:cNvSpPr>
              <a:spLocks noChangeShapeType="1"/>
            </p:cNvSpPr>
            <p:nvPr/>
          </p:nvSpPr>
          <p:spPr bwMode="auto">
            <a:xfrm flipV="1">
              <a:off x="5589965" y="3175902"/>
              <a:ext cx="0" cy="12661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Line 90"/>
            <p:cNvSpPr>
              <a:spLocks noChangeShapeType="1"/>
            </p:cNvSpPr>
            <p:nvPr/>
          </p:nvSpPr>
          <p:spPr bwMode="auto">
            <a:xfrm flipV="1">
              <a:off x="5629544" y="3166406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Line 90"/>
            <p:cNvSpPr>
              <a:spLocks noChangeShapeType="1"/>
            </p:cNvSpPr>
            <p:nvPr/>
          </p:nvSpPr>
          <p:spPr bwMode="auto">
            <a:xfrm flipV="1">
              <a:off x="5572550" y="3182233"/>
              <a:ext cx="0" cy="12028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Text Box 102"/>
            <p:cNvSpPr txBox="1">
              <a:spLocks noChangeArrowheads="1"/>
            </p:cNvSpPr>
            <p:nvPr/>
          </p:nvSpPr>
          <p:spPr bwMode="auto">
            <a:xfrm>
              <a:off x="4934537" y="2788136"/>
              <a:ext cx="532518" cy="2154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NEPAL</a:t>
              </a:r>
            </a:p>
          </p:txBody>
        </p:sp>
        <p:sp>
          <p:nvSpPr>
            <p:cNvPr id="228" name="Line 90"/>
            <p:cNvSpPr>
              <a:spLocks noChangeShapeType="1"/>
            </p:cNvSpPr>
            <p:nvPr/>
          </p:nvSpPr>
          <p:spPr bwMode="auto">
            <a:xfrm>
              <a:off x="4811051" y="2658352"/>
              <a:ext cx="151983" cy="1899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Line 90"/>
            <p:cNvSpPr>
              <a:spLocks noChangeShapeType="1"/>
            </p:cNvSpPr>
            <p:nvPr/>
          </p:nvSpPr>
          <p:spPr bwMode="auto">
            <a:xfrm>
              <a:off x="4811051" y="2674180"/>
              <a:ext cx="151983" cy="3165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Line 90"/>
            <p:cNvSpPr>
              <a:spLocks noChangeShapeType="1"/>
            </p:cNvSpPr>
            <p:nvPr/>
          </p:nvSpPr>
          <p:spPr bwMode="auto">
            <a:xfrm>
              <a:off x="4811051" y="2731158"/>
              <a:ext cx="151983" cy="1899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Line 90"/>
            <p:cNvSpPr>
              <a:spLocks noChangeShapeType="1"/>
            </p:cNvSpPr>
            <p:nvPr/>
          </p:nvSpPr>
          <p:spPr bwMode="auto">
            <a:xfrm>
              <a:off x="4703396" y="2813459"/>
              <a:ext cx="151983" cy="1899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Line 90"/>
            <p:cNvSpPr>
              <a:spLocks noChangeShapeType="1"/>
            </p:cNvSpPr>
            <p:nvPr/>
          </p:nvSpPr>
          <p:spPr bwMode="auto">
            <a:xfrm>
              <a:off x="4703396" y="2843531"/>
              <a:ext cx="172564" cy="1899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Line 90"/>
            <p:cNvSpPr>
              <a:spLocks noChangeShapeType="1"/>
            </p:cNvSpPr>
            <p:nvPr/>
          </p:nvSpPr>
          <p:spPr bwMode="auto">
            <a:xfrm>
              <a:off x="4695480" y="2873602"/>
              <a:ext cx="150400" cy="1899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Line 90"/>
            <p:cNvSpPr>
              <a:spLocks noChangeShapeType="1"/>
            </p:cNvSpPr>
            <p:nvPr/>
          </p:nvSpPr>
          <p:spPr bwMode="auto">
            <a:xfrm>
              <a:off x="4817383" y="2701086"/>
              <a:ext cx="150400" cy="1899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Line 90"/>
            <p:cNvSpPr>
              <a:spLocks noChangeShapeType="1"/>
            </p:cNvSpPr>
            <p:nvPr/>
          </p:nvSpPr>
          <p:spPr bwMode="auto">
            <a:xfrm flipV="1">
              <a:off x="6131405" y="3232880"/>
              <a:ext cx="151983" cy="4431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Line 90"/>
            <p:cNvSpPr>
              <a:spLocks noChangeShapeType="1"/>
            </p:cNvSpPr>
            <p:nvPr/>
          </p:nvSpPr>
          <p:spPr bwMode="auto">
            <a:xfrm flipV="1">
              <a:off x="6131405" y="3259786"/>
              <a:ext cx="151983" cy="4431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sm" len="sm"/>
              <a:tailEnd type="triangle" w="sm" len="sm"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9" name="Line 90"/>
          <p:cNvSpPr>
            <a:spLocks noChangeShapeType="1"/>
          </p:cNvSpPr>
          <p:nvPr/>
        </p:nvSpPr>
        <p:spPr bwMode="auto">
          <a:xfrm flipV="1">
            <a:off x="7063886" y="3850141"/>
            <a:ext cx="153566" cy="44316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Line 90"/>
          <p:cNvSpPr>
            <a:spLocks noChangeShapeType="1"/>
          </p:cNvSpPr>
          <p:nvPr/>
        </p:nvSpPr>
        <p:spPr bwMode="auto">
          <a:xfrm flipV="1">
            <a:off x="6433789" y="3188564"/>
            <a:ext cx="0" cy="16302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sm" len="sm"/>
            <a:tailEnd type="triangle" w="sm" len="sm"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 Box 89"/>
          <p:cNvSpPr txBox="1">
            <a:spLocks noChangeArrowheads="1"/>
          </p:cNvSpPr>
          <p:nvPr/>
        </p:nvSpPr>
        <p:spPr bwMode="auto">
          <a:xfrm>
            <a:off x="5134448" y="1560872"/>
            <a:ext cx="243719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C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Indo-Nepal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</a:t>
            </a:r>
          </a:p>
          <a:p>
            <a:pPr algn="ctr" eaLnBrk="1" hangingPunct="1"/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posts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en-US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children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vaccinated from </a:t>
            </a:r>
          </a:p>
          <a:p>
            <a:pPr algn="ctr" eaLnBrk="1" hangingPunct="1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 2010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2015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 Box 89"/>
          <p:cNvSpPr txBox="1">
            <a:spLocks noChangeArrowheads="1"/>
          </p:cNvSpPr>
          <p:nvPr/>
        </p:nvSpPr>
        <p:spPr bwMode="auto">
          <a:xfrm>
            <a:off x="4097046" y="4668061"/>
            <a:ext cx="4894554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C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Indo-Bangladesh border – 3 posts</a:t>
            </a:r>
          </a:p>
          <a:p>
            <a:pPr eaLnBrk="1" hangingPunct="1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43,000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vaccinated from Mar 2013 to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2015</a:t>
            </a:r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Indo-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Maynmar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 – 3 posts</a:t>
            </a:r>
          </a:p>
          <a:p>
            <a:pPr eaLnBrk="1" hangingPunct="1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21,000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vaccinated from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 2013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2015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Indo-Bhutan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 –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</a:t>
            </a:r>
          </a:p>
          <a:p>
            <a:pPr eaLnBrk="1" hangingPunct="1"/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39,000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vaccinated from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 2013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eaLnBrk="1" hangingPunct="1"/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130" grpId="0"/>
      <p:bldP spid="131" grpId="0"/>
      <p:bldP spid="132" grpId="0"/>
      <p:bldP spid="133" grpId="0"/>
      <p:bldP spid="134" grpId="0" animBg="1"/>
      <p:bldP spid="135" grpId="0" animBg="1"/>
      <p:bldP spid="136" grpId="0" animBg="1"/>
      <p:bldP spid="137" grpId="0" animBg="1"/>
      <p:bldP spid="138" grpId="0" animBg="1"/>
      <p:bldP spid="220" grpId="0" animBg="1"/>
      <p:bldP spid="222" grpId="0" animBg="1"/>
      <p:bldP spid="223" grpId="0" animBg="1"/>
      <p:bldP spid="224" grpId="0" animBg="1"/>
      <p:bldP spid="227" grpId="0" animBg="1"/>
      <p:bldP spid="235" grpId="0" animBg="1"/>
      <p:bldP spid="236" grpId="0" animBg="1"/>
      <p:bldP spid="239" grpId="0" animBg="1"/>
      <p:bldP spid="240" grpId="0" animBg="1"/>
      <p:bldP spid="121" grpId="0" animBg="1"/>
      <p:bldP spid="1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xfrm>
            <a:off x="76200" y="1143001"/>
            <a:ext cx="8900886" cy="1600200"/>
          </a:xfrm>
        </p:spPr>
        <p:txBody>
          <a:bodyPr>
            <a:normAutofit lnSpcReduction="10000"/>
          </a:bodyPr>
          <a:lstStyle/>
          <a:p>
            <a:r>
              <a:rPr lang="en-IN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Risk-free withdrawal of OPV to minimize the risks associated with use of OPV in the post eradication phase</a:t>
            </a: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 eaLnBrk="0" hangingPunct="0"/>
            <a:r>
              <a:rPr lang="en-US" altLang="en-US" sz="3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 Endgame Strategy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54" y="2971800"/>
            <a:ext cx="275254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52400" y="2971800"/>
            <a:ext cx="632355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lvl="1" indent="-173038" defTabSz="90011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2015: Build type 2 immunity prior to </a:t>
            </a:r>
            <a:r>
              <a:rPr lang="en-I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en-I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N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IPV</a:t>
            </a:r>
          </a:p>
          <a:p>
            <a:pPr marL="536575" lvl="1" indent="-173038" defTabSz="90011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2016: tOPV to bOPV </a:t>
            </a:r>
            <a:r>
              <a:rPr lang="en-IN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en-IN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RI &amp; SIAs</a:t>
            </a:r>
          </a:p>
          <a:p>
            <a:pPr marL="536575" lvl="1" indent="-173038" defTabSz="90011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~2019: </a:t>
            </a:r>
            <a:r>
              <a:rPr lang="en-IN" alt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r>
              <a:rPr lang="en-IN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OPV from programme</a:t>
            </a:r>
            <a:endParaRPr lang="en-I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  <a:solidFill>
            <a:schemeClr val="bg1"/>
          </a:solidFill>
          <a:extLst/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latin typeface="Lucida Sans" panose="020B0602030504020204" pitchFamily="34" charset="0"/>
                <a:cs typeface="Arial" charset="0"/>
              </a:rPr>
              <a:t>Summary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600200"/>
            <a:ext cx="91440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indent="-512763"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India polio-free for more than 4 years</a:t>
            </a:r>
            <a:endParaRPr lang="en-US" sz="3600" dirty="0"/>
          </a:p>
          <a:p>
            <a:pPr marL="512763" indent="-512763"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Risk of importation persists</a:t>
            </a:r>
          </a:p>
          <a:p>
            <a:pPr marL="512763" indent="-512763"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Appropriate actions being taken to mitigate the risks</a:t>
            </a:r>
          </a:p>
          <a:p>
            <a:pPr marL="512763" indent="-512763">
              <a:spcBef>
                <a:spcPts val="1200"/>
              </a:spcBef>
              <a:spcAft>
                <a:spcPts val="600"/>
              </a:spcAft>
            </a:pPr>
            <a:r>
              <a:rPr lang="en-US" sz="3600" dirty="0" smtClean="0"/>
              <a:t>Preparedness for polio endgame on track</a:t>
            </a:r>
          </a:p>
        </p:txBody>
      </p:sp>
    </p:spTree>
    <p:extLst>
      <p:ext uri="{BB962C8B-B14F-4D97-AF65-F5344CB8AC3E}">
        <p14:creationId xmlns:p14="http://schemas.microsoft.com/office/powerpoint/2010/main" val="40065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  <a:solidFill>
            <a:schemeClr val="bg1"/>
          </a:solidFill>
          <a:extLst/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to IEAG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IEAG endorse the proposed scope, frequency and vaccine type for SIAs during </a:t>
            </a:r>
            <a:r>
              <a:rPr lang="en-US" altLang="en-US" sz="4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2015-2017?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4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altLang="en-US" sz="4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 continue vaccination of travelers to and from polio infected countries? If yes, for how </a:t>
            </a:r>
            <a:r>
              <a:rPr lang="en-US" altLang="en-US" sz="4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4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altLang="en-US" sz="4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 continue the cross border vaccination with all neighboring countries? If yes, for how long? </a:t>
            </a:r>
            <a:endParaRPr lang="en-US" altLang="en-US" sz="4000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4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the switch from </a:t>
            </a:r>
            <a:r>
              <a:rPr lang="en-US" altLang="en-US" sz="4000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tOPV</a:t>
            </a:r>
            <a:r>
              <a:rPr lang="en-US" altLang="en-US" sz="4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en-US" sz="4000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bOPV</a:t>
            </a:r>
            <a:r>
              <a:rPr lang="en-US" altLang="en-US" sz="4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expected? </a:t>
            </a:r>
            <a:r>
              <a:rPr lang="en-US" altLang="en-US" sz="4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40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rocurement will depend on early decision. </a:t>
            </a:r>
          </a:p>
        </p:txBody>
      </p:sp>
    </p:spTree>
    <p:extLst>
      <p:ext uri="{BB962C8B-B14F-4D97-AF65-F5344CB8AC3E}">
        <p14:creationId xmlns:p14="http://schemas.microsoft.com/office/powerpoint/2010/main" val="19340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DSC04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-32658"/>
            <a:ext cx="9162143" cy="68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4514" y="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Lucida Sans" panose="020B0602030504020204" pitchFamily="34" charset="0"/>
              </a:rPr>
              <a:t>Thanks</a:t>
            </a:r>
            <a:endParaRPr lang="en-US" sz="7200" b="1" dirty="0">
              <a:solidFill>
                <a:srgbClr val="FFFF0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835466"/>
              </p:ext>
            </p:extLst>
          </p:nvPr>
        </p:nvGraphicFramePr>
        <p:xfrm>
          <a:off x="348342" y="-430928"/>
          <a:ext cx="85693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Chart" r:id="rId3" imgW="6096090" imgH="4067280" progId="MSGraph.Chart.8">
                  <p:embed followColorScheme="full"/>
                </p:oleObj>
              </mc:Choice>
              <mc:Fallback>
                <p:oleObj name="Chart" r:id="rId3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28" t="57596" b="7658"/>
                      <a:stretch>
                        <a:fillRect/>
                      </a:stretch>
                    </p:blipFill>
                    <p:spPr bwMode="auto">
                      <a:xfrm>
                        <a:off x="348342" y="-430928"/>
                        <a:ext cx="856932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3657600" y="346364"/>
            <a:ext cx="1638300" cy="4156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792228"/>
              </p:ext>
            </p:extLst>
          </p:nvPr>
        </p:nvGraphicFramePr>
        <p:xfrm>
          <a:off x="381000" y="1016872"/>
          <a:ext cx="85693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Chart" r:id="rId5" imgW="6096090" imgH="4067280" progId="MSGraph.Chart.8">
                  <p:embed followColorScheme="full"/>
                </p:oleObj>
              </mc:Choice>
              <mc:Fallback>
                <p:oleObj name="Chart" r:id="rId5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28" t="57596" b="7658"/>
                      <a:stretch>
                        <a:fillRect/>
                      </a:stretch>
                    </p:blipFill>
                    <p:spPr bwMode="auto">
                      <a:xfrm>
                        <a:off x="381000" y="1016872"/>
                        <a:ext cx="856932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3690258" y="1702672"/>
            <a:ext cx="16383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32956"/>
              </p:ext>
            </p:extLst>
          </p:nvPr>
        </p:nvGraphicFramePr>
        <p:xfrm>
          <a:off x="381000" y="2388472"/>
          <a:ext cx="85693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Chart" r:id="rId6" imgW="6096090" imgH="4067280" progId="MSGraph.Chart.8">
                  <p:embed followColorScheme="full"/>
                </p:oleObj>
              </mc:Choice>
              <mc:Fallback>
                <p:oleObj name="Chart" r:id="rId6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28" t="57596" b="7658"/>
                      <a:stretch>
                        <a:fillRect/>
                      </a:stretch>
                    </p:blipFill>
                    <p:spPr bwMode="auto">
                      <a:xfrm>
                        <a:off x="381000" y="2388472"/>
                        <a:ext cx="856932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690258" y="3074272"/>
            <a:ext cx="16383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841376" y="486873"/>
            <a:ext cx="0" cy="773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 flipV="1">
            <a:off x="2881086" y="858915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1524000" y="483472"/>
            <a:ext cx="0" cy="773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 flipV="1">
            <a:off x="4267200" y="864472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V="1">
            <a:off x="7696200" y="864472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838200" y="1920159"/>
            <a:ext cx="0" cy="773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1520824" y="1916758"/>
            <a:ext cx="0" cy="773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V="1">
            <a:off x="4264024" y="2297758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7010400" y="2297758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838200" y="3291759"/>
            <a:ext cx="0" cy="773113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1520824" y="3288358"/>
            <a:ext cx="0" cy="773113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V="1">
            <a:off x="4264024" y="3669358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V="1">
            <a:off x="7010400" y="3669358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6272"/>
            <a:ext cx="8763000" cy="518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228598" y="26272"/>
            <a:ext cx="876300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SIA schedule, 2015-17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3474242" y="4522072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6248400" y="4668915"/>
            <a:ext cx="0" cy="386556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88328" y="4522072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NID, ~170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children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tOPV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07728" y="4522072"/>
            <a:ext cx="2512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SNID,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~75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children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bOPV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>
            <a:off x="578642" y="4522072"/>
            <a:ext cx="0" cy="6096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2728" y="4522072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NID, ~170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children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bOPV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28600" y="4474900"/>
            <a:ext cx="8763000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-9198" y="5273566"/>
            <a:ext cx="9144000" cy="1600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2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to IEAG:</a:t>
            </a:r>
            <a:r>
              <a:rPr lang="en-US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3100" dirty="0" smtClean="0">
                <a:solidFill>
                  <a:srgbClr val="8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the IEAG endorse the proposed scope, frequency and vaccine type for SIAs during 2015-2017?</a:t>
            </a:r>
            <a:endParaRPr lang="en-US" altLang="en-US" sz="3100" dirty="0">
              <a:solidFill>
                <a:srgbClr val="8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 free status maintained for &gt;4 years</a:t>
            </a:r>
            <a:endParaRPr lang="en-US" sz="32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089735"/>
              </p:ext>
            </p:extLst>
          </p:nvPr>
        </p:nvGraphicFramePr>
        <p:xfrm>
          <a:off x="279400" y="767968"/>
          <a:ext cx="8360389" cy="535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152182" y="6260068"/>
            <a:ext cx="457200" cy="228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5495457" y="6260068"/>
            <a:ext cx="457200" cy="228600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576705" y="6183868"/>
            <a:ext cx="979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P1 wild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919980" y="6183868"/>
            <a:ext cx="979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P3 wild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3807945" y="6260068"/>
            <a:ext cx="457200" cy="2286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232468" y="6182280"/>
            <a:ext cx="979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P2 wild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547685" y="1828800"/>
            <a:ext cx="5116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1600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918457" y="1005114"/>
            <a:ext cx="5116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1934</a:t>
            </a:r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8915400" y="4191000"/>
            <a:ext cx="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4925" y="6602413"/>
            <a:ext cx="24034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* data as on </a:t>
            </a:r>
            <a:r>
              <a:rPr lang="en-US" sz="11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14 March 2015</a:t>
            </a:r>
            <a:endParaRPr lang="en-US" sz="11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8641612"/>
              </p:ext>
            </p:extLst>
          </p:nvPr>
        </p:nvGraphicFramePr>
        <p:xfrm>
          <a:off x="6576771" y="3918858"/>
          <a:ext cx="1772571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30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IN" sz="2800" dirty="0" smtClean="0"/>
              <a:t>Environmental surveillance confirms no WPV since January 2011 in the country</a:t>
            </a:r>
            <a:endParaRPr lang="en-IN" sz="3200" dirty="0" smtClean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692275" y="6437537"/>
            <a:ext cx="1911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2060"/>
                </a:solidFill>
              </a:rPr>
              <a:t>Wild poliovirus type 1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447800" y="6472462"/>
            <a:ext cx="285750" cy="1460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447800" y="6704237"/>
            <a:ext cx="285750" cy="1460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221038" y="6475637"/>
            <a:ext cx="285750" cy="1460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693863" y="6651850"/>
            <a:ext cx="19097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2060"/>
                </a:solidFill>
              </a:rPr>
              <a:t>Wild poliovirus type 3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494088" y="6651850"/>
            <a:ext cx="14366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2060"/>
                </a:solidFill>
              </a:rPr>
              <a:t>Result pending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221038" y="6705825"/>
            <a:ext cx="285750" cy="1460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7263" y="6434362"/>
            <a:ext cx="2292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2060"/>
                </a:solidFill>
              </a:rPr>
              <a:t>Negative for wild poliovirus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583238" y="6435950"/>
            <a:ext cx="23701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2060"/>
                </a:solidFill>
              </a:rPr>
              <a:t>Scheduled but sample not collected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319713" y="6486750"/>
            <a:ext cx="285750" cy="14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319713" y="6704237"/>
            <a:ext cx="285750" cy="14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595938" y="6651850"/>
            <a:ext cx="20669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2060"/>
                </a:solidFill>
              </a:rPr>
              <a:t>Sampling not scheduled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715690"/>
              </p:ext>
            </p:extLst>
          </p:nvPr>
        </p:nvGraphicFramePr>
        <p:xfrm>
          <a:off x="512763" y="512987"/>
          <a:ext cx="8116887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Worksheet" r:id="rId3" imgW="15040051" imgH="10848848" progId="Excel.Sheet.8">
                  <p:embed/>
                </p:oleObj>
              </mc:Choice>
              <mc:Fallback>
                <p:oleObj name="Worksheet" r:id="rId3" imgW="15040051" imgH="10848848" progId="Excel.Shee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12987"/>
                        <a:ext cx="8116887" cy="585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3"/>
          <a:stretch>
            <a:fillRect/>
          </a:stretch>
        </p:blipFill>
        <p:spPr bwMode="auto">
          <a:xfrm>
            <a:off x="43542" y="977286"/>
            <a:ext cx="5970467" cy="426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itle 1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Risk remains…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importation of wild poliovirus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98975" y="1052513"/>
            <a:ext cx="936625" cy="865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IN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83642" y="2236334"/>
            <a:ext cx="1079500" cy="935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IN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18772" y="2247218"/>
            <a:ext cx="1008062" cy="935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IN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66190" y="1096055"/>
            <a:ext cx="641350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IN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5"/>
          <p:cNvSpPr>
            <a:spLocks noChangeAspect="1" noChangeArrowheads="1"/>
          </p:cNvSpPr>
          <p:nvPr/>
        </p:nvSpPr>
        <p:spPr bwMode="auto">
          <a:xfrm>
            <a:off x="333375" y="4767263"/>
            <a:ext cx="71438" cy="71437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51756" y="5238750"/>
            <a:ext cx="16541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Endemic country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81000" y="4652963"/>
            <a:ext cx="16335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200" b="0">
                <a:latin typeface="Arial" panose="020B0604020202020204" pitchFamily="34" charset="0"/>
                <a:cs typeface="Arial" panose="020B0604020202020204" pitchFamily="34" charset="0"/>
              </a:rPr>
              <a:t>Wild poliovirus type 1</a:t>
            </a:r>
          </a:p>
          <a:p>
            <a:r>
              <a:rPr lang="en-GB" sz="1200" b="0">
                <a:latin typeface="Arial" panose="020B0604020202020204" pitchFamily="34" charset="0"/>
                <a:cs typeface="Arial" panose="020B0604020202020204" pitchFamily="34" charset="0"/>
              </a:rPr>
              <a:t>cVDPV type 2</a:t>
            </a:r>
          </a:p>
          <a:p>
            <a:r>
              <a:rPr lang="en-GB" sz="1200" b="0">
                <a:latin typeface="Arial" panose="020B0604020202020204" pitchFamily="34" charset="0"/>
                <a:cs typeface="Arial" panose="020B0604020202020204" pitchFamily="34" charset="0"/>
              </a:rPr>
              <a:t>cVDPV type 1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250825" y="5268913"/>
            <a:ext cx="193675" cy="1936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320675" y="5083175"/>
            <a:ext cx="71438" cy="71438"/>
          </a:xfrm>
          <a:prstGeom prst="ellipse">
            <a:avLst/>
          </a:pr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323850" y="4935538"/>
            <a:ext cx="71438" cy="71437"/>
          </a:xfrm>
          <a:prstGeom prst="ellipse">
            <a:avLst/>
          </a:prstGeom>
          <a:solidFill>
            <a:srgbClr val="089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80188"/>
            <a:ext cx="2592387" cy="277812"/>
          </a:xfrm>
          <a:noFill/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* Data in WHO HQ as of 10 March 2015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0" y="6200001"/>
            <a:ext cx="36629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Onset 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of paralysis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March 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2014 –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March 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43368"/>
              </p:ext>
            </p:extLst>
          </p:nvPr>
        </p:nvGraphicFramePr>
        <p:xfrm>
          <a:off x="5253089" y="2790372"/>
          <a:ext cx="3676825" cy="3947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81425"/>
                <a:gridCol w="1295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WPV transmission in 2014*</a:t>
                      </a:r>
                    </a:p>
                    <a:p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 cases reported in the year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Pakistan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Afghanistan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Cameroon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Equatorial</a:t>
                      </a:r>
                      <a:r>
                        <a:rPr lang="en-US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Guinea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Somalia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Iraq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Syria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Ethiopia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8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0" t="4229" r="27476" b="3956"/>
          <a:stretch/>
        </p:blipFill>
        <p:spPr>
          <a:xfrm>
            <a:off x="1007604" y="535258"/>
            <a:ext cx="5256584" cy="5473799"/>
          </a:xfrm>
          <a:prstGeom prst="rect">
            <a:avLst/>
          </a:prstGeom>
        </p:spPr>
      </p:pic>
      <p:sp>
        <p:nvSpPr>
          <p:cNvPr id="16387" name="Title 1"/>
          <p:cNvSpPr>
            <a:spLocks/>
          </p:cNvSpPr>
          <p:nvPr/>
        </p:nvSpPr>
        <p:spPr bwMode="auto">
          <a:xfrm>
            <a:off x="0" y="1"/>
            <a:ext cx="9144000" cy="548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VDPVs detected in India, 2009-2015*</a:t>
            </a:r>
            <a:endParaRPr lang="en-US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07148" y="1376784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80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88224" y="188084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9635" y="1249015"/>
            <a:ext cx="679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a</a:t>
            </a:r>
            <a:r>
              <a:rPr lang="en-US" sz="1400" dirty="0" err="1" smtClean="0"/>
              <a:t>VDPV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6588224" y="162880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01089" y="1537047"/>
            <a:ext cx="667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</a:t>
            </a:r>
            <a:r>
              <a:rPr lang="en-US" sz="1400" dirty="0" err="1" smtClean="0"/>
              <a:t>VDPV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9103" y="1772816"/>
            <a:ext cx="634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i</a:t>
            </a:r>
            <a:r>
              <a:rPr lang="en-US" sz="1400" dirty="0" err="1" smtClean="0"/>
              <a:t>VDPV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533048" y="115466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2009-2015</a:t>
            </a:r>
            <a:endParaRPr lang="en-US" b="1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91530"/>
              </p:ext>
            </p:extLst>
          </p:nvPr>
        </p:nvGraphicFramePr>
        <p:xfrm>
          <a:off x="5961177" y="3071976"/>
          <a:ext cx="2497022" cy="1601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902"/>
                <a:gridCol w="510030"/>
                <a:gridCol w="510030"/>
                <a:gridCol w="510030"/>
                <a:gridCol w="510030"/>
              </a:tblGrid>
              <a:tr h="177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Year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A-VDPV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C-VDPV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I-VDPV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Arial"/>
                        </a:rPr>
                        <a:t>Total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2009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2014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2015*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9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Total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20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42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56235"/>
              </p:ext>
            </p:extLst>
          </p:nvPr>
        </p:nvGraphicFramePr>
        <p:xfrm>
          <a:off x="5937919" y="4953000"/>
          <a:ext cx="2520280" cy="1457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</a:tblGrid>
              <a:tr h="158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Year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P1-VDPV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P2-VDPV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P3-VDPV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Arial"/>
                        </a:rPr>
                        <a:t>Total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2009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19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21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2013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2014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2015*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Total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39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/>
                        </a:rPr>
                        <a:t>42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6627813"/>
            <a:ext cx="21240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i="1" dirty="0">
                <a:solidFill>
                  <a:srgbClr val="000000"/>
                </a:solidFill>
              </a:rPr>
              <a:t>* data as on </a:t>
            </a:r>
            <a:r>
              <a:rPr lang="en-US" sz="1000" i="1" dirty="0" smtClean="0">
                <a:solidFill>
                  <a:srgbClr val="000000"/>
                </a:solidFill>
              </a:rPr>
              <a:t>14 March 2015</a:t>
            </a:r>
            <a:endParaRPr lang="en-US" sz="1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560638"/>
            <a:ext cx="8229600" cy="792162"/>
          </a:xfrm>
          <a:solidFill>
            <a:schemeClr val="bg1"/>
          </a:solidFill>
          <a:extLst/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quality of SIAs</a:t>
            </a:r>
          </a:p>
        </p:txBody>
      </p:sp>
    </p:spTree>
    <p:extLst>
      <p:ext uri="{BB962C8B-B14F-4D97-AF65-F5344CB8AC3E}">
        <p14:creationId xmlns:p14="http://schemas.microsoft.com/office/powerpoint/2010/main" val="31172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090684"/>
            <a:ext cx="9144000" cy="3807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Scope and frequency of polio </a:t>
            </a:r>
            <a:r>
              <a:rPr lang="en-US" altLang="en-US" sz="3200" b="1" dirty="0" smtClean="0">
                <a:solidFill>
                  <a:srgbClr val="8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campaigns</a:t>
            </a:r>
            <a:endParaRPr lang="en-US" altLang="en-US" sz="3200" b="1" dirty="0">
              <a:solidFill>
                <a:srgbClr val="8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253" name="Text Box 25"/>
          <p:cNvSpPr txBox="1">
            <a:spLocks noChangeArrowheads="1"/>
          </p:cNvSpPr>
          <p:nvPr/>
        </p:nvSpPr>
        <p:spPr bwMode="auto">
          <a:xfrm>
            <a:off x="671287" y="6626423"/>
            <a:ext cx="11176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</a:t>
            </a:r>
            <a:endParaRPr lang="en-US" altLang="en-US" sz="1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54" name="Group 31"/>
          <p:cNvGrpSpPr>
            <a:grpSpLocks/>
          </p:cNvGrpSpPr>
          <p:nvPr/>
        </p:nvGrpSpPr>
        <p:grpSpPr bwMode="auto">
          <a:xfrm>
            <a:off x="599850" y="6466642"/>
            <a:ext cx="1306851" cy="187839"/>
            <a:chOff x="2462" y="3838"/>
            <a:chExt cx="2587" cy="361"/>
          </a:xfrm>
        </p:grpSpPr>
        <p:sp>
          <p:nvSpPr>
            <p:cNvPr id="10261" name="Line 32"/>
            <p:cNvSpPr>
              <a:spLocks noChangeShapeType="1"/>
            </p:cNvSpPr>
            <p:nvPr/>
          </p:nvSpPr>
          <p:spPr bwMode="auto">
            <a:xfrm>
              <a:off x="2462" y="4020"/>
              <a:ext cx="2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2" name="Line 33"/>
            <p:cNvSpPr>
              <a:spLocks noChangeShapeType="1"/>
            </p:cNvSpPr>
            <p:nvPr/>
          </p:nvSpPr>
          <p:spPr bwMode="auto">
            <a:xfrm flipV="1">
              <a:off x="2462" y="383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3" name="Line 34"/>
            <p:cNvSpPr>
              <a:spLocks noChangeShapeType="1"/>
            </p:cNvSpPr>
            <p:nvPr/>
          </p:nvSpPr>
          <p:spPr bwMode="auto">
            <a:xfrm flipV="1">
              <a:off x="5049" y="383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4" name="Line 35"/>
            <p:cNvSpPr>
              <a:spLocks noChangeShapeType="1"/>
            </p:cNvSpPr>
            <p:nvPr/>
          </p:nvSpPr>
          <p:spPr bwMode="auto">
            <a:xfrm flipV="1">
              <a:off x="3742" y="40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1906701" y="6466959"/>
            <a:ext cx="6841785" cy="187839"/>
            <a:chOff x="2462" y="3838"/>
            <a:chExt cx="2587" cy="361"/>
          </a:xfrm>
        </p:grpSpPr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462" y="4020"/>
              <a:ext cx="2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2462" y="383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5049" y="383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3742" y="40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4856242" y="6590644"/>
            <a:ext cx="8803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endParaRPr lang="en-US" altLang="en-US" sz="1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929909"/>
              </p:ext>
            </p:extLst>
          </p:nvPr>
        </p:nvGraphicFramePr>
        <p:xfrm>
          <a:off x="-76200" y="1106565"/>
          <a:ext cx="8982241" cy="592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908049" y="3274200"/>
            <a:ext cx="0" cy="61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 flipV="1">
            <a:off x="2933245" y="3501570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1590673" y="3281683"/>
            <a:ext cx="0" cy="61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 flipV="1">
            <a:off x="4333873" y="3505200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 flipV="1">
            <a:off x="6362245" y="3505200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37"/>
          <p:cNvSpPr>
            <a:spLocks noChangeShapeType="1"/>
          </p:cNvSpPr>
          <p:nvPr/>
        </p:nvSpPr>
        <p:spPr bwMode="auto">
          <a:xfrm flipV="1">
            <a:off x="7748359" y="3505200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>
            <a:off x="917576" y="4424231"/>
            <a:ext cx="0" cy="61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37"/>
          <p:cNvSpPr>
            <a:spLocks noChangeShapeType="1"/>
          </p:cNvSpPr>
          <p:nvPr/>
        </p:nvSpPr>
        <p:spPr bwMode="auto">
          <a:xfrm flipV="1">
            <a:off x="2942772" y="4651601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1"/>
          <p:cNvSpPr>
            <a:spLocks noChangeShapeType="1"/>
          </p:cNvSpPr>
          <p:nvPr/>
        </p:nvSpPr>
        <p:spPr bwMode="auto">
          <a:xfrm>
            <a:off x="1600200" y="4431714"/>
            <a:ext cx="0" cy="61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 flipV="1">
            <a:off x="5032376" y="4655231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37"/>
          <p:cNvSpPr>
            <a:spLocks noChangeShapeType="1"/>
          </p:cNvSpPr>
          <p:nvPr/>
        </p:nvSpPr>
        <p:spPr bwMode="auto">
          <a:xfrm flipV="1">
            <a:off x="7757886" y="4655231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1"/>
          <p:cNvSpPr>
            <a:spLocks noChangeShapeType="1"/>
          </p:cNvSpPr>
          <p:nvPr/>
        </p:nvSpPr>
        <p:spPr bwMode="auto">
          <a:xfrm>
            <a:off x="890359" y="5591628"/>
            <a:ext cx="0" cy="61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>
            <a:off x="1572983" y="5599111"/>
            <a:ext cx="0" cy="61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2928258" y="5822628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37"/>
          <p:cNvSpPr>
            <a:spLocks noChangeShapeType="1"/>
          </p:cNvSpPr>
          <p:nvPr/>
        </p:nvSpPr>
        <p:spPr bwMode="auto">
          <a:xfrm flipV="1">
            <a:off x="4495800" y="5822628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37"/>
          <p:cNvSpPr>
            <a:spLocks noChangeShapeType="1"/>
          </p:cNvSpPr>
          <p:nvPr/>
        </p:nvSpPr>
        <p:spPr bwMode="auto">
          <a:xfrm flipV="1">
            <a:off x="7730669" y="5822628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0" y="4174572"/>
            <a:ext cx="9144000" cy="216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2014</a:t>
            </a:r>
            <a:endParaRPr lang="en-US" sz="1600" b="1" dirty="0"/>
          </a:p>
        </p:txBody>
      </p:sp>
      <p:sp>
        <p:nvSpPr>
          <p:cNvPr id="83" name="Rectangle 82"/>
          <p:cNvSpPr/>
          <p:nvPr/>
        </p:nvSpPr>
        <p:spPr>
          <a:xfrm>
            <a:off x="0" y="5364744"/>
            <a:ext cx="9144000" cy="216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2015</a:t>
            </a:r>
            <a:endParaRPr lang="en-US" sz="1600" b="1" dirty="0"/>
          </a:p>
        </p:txBody>
      </p:sp>
      <p:graphicFrame>
        <p:nvGraphicFramePr>
          <p:cNvPr id="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458136"/>
              </p:ext>
            </p:extLst>
          </p:nvPr>
        </p:nvGraphicFramePr>
        <p:xfrm>
          <a:off x="-76200" y="-86259"/>
          <a:ext cx="8982241" cy="592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91152"/>
              </p:ext>
            </p:extLst>
          </p:nvPr>
        </p:nvGraphicFramePr>
        <p:xfrm>
          <a:off x="-76200" y="-1214286"/>
          <a:ext cx="8982241" cy="592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3" name="Picture 3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779" r="14209" b="2779"/>
          <a:stretch>
            <a:fillRect/>
          </a:stretch>
        </p:blipFill>
        <p:spPr bwMode="auto">
          <a:xfrm>
            <a:off x="886031" y="598716"/>
            <a:ext cx="2506208" cy="238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4" descr="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2902" r="13768" b="2965"/>
          <a:stretch>
            <a:fillRect/>
          </a:stretch>
        </p:blipFill>
        <p:spPr bwMode="auto">
          <a:xfrm>
            <a:off x="5199744" y="606744"/>
            <a:ext cx="2333875" cy="23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228600" y="1521829"/>
            <a:ext cx="0" cy="61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8520" y="14804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61458" y="522516"/>
            <a:ext cx="2986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Immunization Day</a:t>
            </a:r>
          </a:p>
          <a:p>
            <a:r>
              <a:rPr lang="en-US" dirty="0" smtClean="0"/>
              <a:t>Coverage ~ 170 </a:t>
            </a:r>
            <a:r>
              <a:rPr lang="en-US" dirty="0" err="1" smtClean="0"/>
              <a:t>mn</a:t>
            </a:r>
            <a:r>
              <a:rPr lang="en-US" dirty="0" smtClean="0"/>
              <a:t> with </a:t>
            </a:r>
            <a:r>
              <a:rPr lang="en-US" b="1" dirty="0" smtClean="0">
                <a:solidFill>
                  <a:srgbClr val="0066CC"/>
                </a:solidFill>
              </a:rPr>
              <a:t>tOPV</a:t>
            </a:r>
            <a:endParaRPr lang="en-US" b="1" dirty="0">
              <a:solidFill>
                <a:srgbClr val="0066CC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43046" y="14840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endParaRPr lang="en-US" sz="2400" b="1" dirty="0"/>
          </a:p>
        </p:txBody>
      </p:sp>
      <p:sp>
        <p:nvSpPr>
          <p:cNvPr id="65" name="Line 37"/>
          <p:cNvSpPr>
            <a:spLocks noChangeShapeType="1"/>
          </p:cNvSpPr>
          <p:nvPr/>
        </p:nvSpPr>
        <p:spPr bwMode="auto">
          <a:xfrm flipV="1">
            <a:off x="4593126" y="1748644"/>
            <a:ext cx="0" cy="38655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096000" y="522516"/>
            <a:ext cx="312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Sub-national Immunization Day</a:t>
            </a:r>
          </a:p>
          <a:p>
            <a:r>
              <a:rPr lang="en-US" dirty="0" smtClean="0"/>
              <a:t>Coverage ~ </a:t>
            </a:r>
            <a:r>
              <a:rPr lang="en-US" dirty="0" smtClean="0"/>
              <a:t>75 </a:t>
            </a:r>
            <a:r>
              <a:rPr lang="en-US" dirty="0" err="1" smtClean="0"/>
              <a:t>mn</a:t>
            </a:r>
            <a:r>
              <a:rPr lang="en-US" dirty="0" smtClean="0"/>
              <a:t> with </a:t>
            </a:r>
            <a:r>
              <a:rPr lang="en-US" b="1" dirty="0" smtClean="0">
                <a:solidFill>
                  <a:srgbClr val="006600"/>
                </a:solidFill>
              </a:rPr>
              <a:t>bOPV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82684"/>
            <a:ext cx="9144000" cy="216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2013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173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1_Default Design 16">
      <a:dk1>
        <a:srgbClr val="333399"/>
      </a:dk1>
      <a:lt1>
        <a:srgbClr val="FFFFFF"/>
      </a:lt1>
      <a:dk2>
        <a:srgbClr val="447DB5"/>
      </a:dk2>
      <a:lt2>
        <a:srgbClr val="808080"/>
      </a:lt2>
      <a:accent1>
        <a:srgbClr val="E2C681"/>
      </a:accent1>
      <a:accent2>
        <a:srgbClr val="447DB5"/>
      </a:accent2>
      <a:accent3>
        <a:srgbClr val="FFFFFF"/>
      </a:accent3>
      <a:accent4>
        <a:srgbClr val="2A2A82"/>
      </a:accent4>
      <a:accent5>
        <a:srgbClr val="EEDFC1"/>
      </a:accent5>
      <a:accent6>
        <a:srgbClr val="3D71A4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447DB5"/>
        </a:dk1>
        <a:lt1>
          <a:srgbClr val="FFFFFF"/>
        </a:lt1>
        <a:dk2>
          <a:srgbClr val="447DB5"/>
        </a:dk2>
        <a:lt2>
          <a:srgbClr val="808080"/>
        </a:lt2>
        <a:accent1>
          <a:srgbClr val="E2C681"/>
        </a:accent1>
        <a:accent2>
          <a:srgbClr val="447DB5"/>
        </a:accent2>
        <a:accent3>
          <a:srgbClr val="FFFFFF"/>
        </a:accent3>
        <a:accent4>
          <a:srgbClr val="396A9A"/>
        </a:accent4>
        <a:accent5>
          <a:srgbClr val="EEDFC1"/>
        </a:accent5>
        <a:accent6>
          <a:srgbClr val="3D71A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FF"/>
        </a:dk1>
        <a:lt1>
          <a:srgbClr val="FFFFFF"/>
        </a:lt1>
        <a:dk2>
          <a:srgbClr val="0000FF"/>
        </a:dk2>
        <a:lt2>
          <a:srgbClr val="808080"/>
        </a:lt2>
        <a:accent1>
          <a:srgbClr val="E2C681"/>
        </a:accent1>
        <a:accent2>
          <a:srgbClr val="447DB5"/>
        </a:accent2>
        <a:accent3>
          <a:srgbClr val="FFFFFF"/>
        </a:accent3>
        <a:accent4>
          <a:srgbClr val="0000DA"/>
        </a:accent4>
        <a:accent5>
          <a:srgbClr val="EEDFC1"/>
        </a:accent5>
        <a:accent6>
          <a:srgbClr val="3D71A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333399"/>
        </a:dk1>
        <a:lt1>
          <a:srgbClr val="FFFFFF"/>
        </a:lt1>
        <a:dk2>
          <a:srgbClr val="333399"/>
        </a:dk2>
        <a:lt2>
          <a:srgbClr val="808080"/>
        </a:lt2>
        <a:accent1>
          <a:srgbClr val="E2C681"/>
        </a:accent1>
        <a:accent2>
          <a:srgbClr val="447DB5"/>
        </a:accent2>
        <a:accent3>
          <a:srgbClr val="FFFFFF"/>
        </a:accent3>
        <a:accent4>
          <a:srgbClr val="2A2A82"/>
        </a:accent4>
        <a:accent5>
          <a:srgbClr val="EEDFC1"/>
        </a:accent5>
        <a:accent6>
          <a:srgbClr val="3D71A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333399"/>
        </a:dk1>
        <a:lt1>
          <a:srgbClr val="FFFFFF"/>
        </a:lt1>
        <a:dk2>
          <a:srgbClr val="447DB5"/>
        </a:dk2>
        <a:lt2>
          <a:srgbClr val="808080"/>
        </a:lt2>
        <a:accent1>
          <a:srgbClr val="E2C681"/>
        </a:accent1>
        <a:accent2>
          <a:srgbClr val="447DB5"/>
        </a:accent2>
        <a:accent3>
          <a:srgbClr val="FFFFFF"/>
        </a:accent3>
        <a:accent4>
          <a:srgbClr val="2A2A82"/>
        </a:accent4>
        <a:accent5>
          <a:srgbClr val="EEDFC1"/>
        </a:accent5>
        <a:accent6>
          <a:srgbClr val="3D71A4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1829</Words>
  <Application>Microsoft Office PowerPoint</Application>
  <PresentationFormat>On-screen Show (4:3)</PresentationFormat>
  <Paragraphs>470</Paragraphs>
  <Slides>38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Office Theme</vt:lpstr>
      <vt:lpstr>Custom Design</vt:lpstr>
      <vt:lpstr>1_Custom Design</vt:lpstr>
      <vt:lpstr>1_Default Design</vt:lpstr>
      <vt:lpstr>Worksheet</vt:lpstr>
      <vt:lpstr>Chart</vt:lpstr>
      <vt:lpstr>    Dr. Rakesh Kumar Joint Secretary (RCH) Ministry of Health and Family Welfare, Government of India  </vt:lpstr>
      <vt:lpstr>Presentation outline</vt:lpstr>
      <vt:lpstr>27 March 2014 WHO South-East Asia Region certified polio-free</vt:lpstr>
      <vt:lpstr>Polio free status maintained for &gt;4 years</vt:lpstr>
      <vt:lpstr>Environmental surveillance confirms no WPV since January 2011 in the country</vt:lpstr>
      <vt:lpstr>PowerPoint Presentation</vt:lpstr>
      <vt:lpstr>PowerPoint Presentation</vt:lpstr>
      <vt:lpstr>Maintaining quality of SIAs</vt:lpstr>
      <vt:lpstr>PowerPoint Presentation</vt:lpstr>
      <vt:lpstr>High coverage in highest risk areas</vt:lpstr>
      <vt:lpstr>PowerPoint Presentation</vt:lpstr>
      <vt:lpstr>Social mobilization</vt:lpstr>
      <vt:lpstr>Strengthening  Routine Immunization</vt:lpstr>
      <vt:lpstr>Full immunization coverage</vt:lpstr>
      <vt:lpstr>Estimated missed children  (RSOC 2013-14)</vt:lpstr>
      <vt:lpstr>PowerPoint Presentation</vt:lpstr>
      <vt:lpstr>PowerPoint Presentation</vt:lpstr>
      <vt:lpstr>Percent HRAs included in RI microplans</vt:lpstr>
      <vt:lpstr>PowerPoint Presentation</vt:lpstr>
      <vt:lpstr>PowerPoint Presentation</vt:lpstr>
      <vt:lpstr>PowerPoint Presentation</vt:lpstr>
      <vt:lpstr>Mission Indradhanush launched (Catching up missed children)</vt:lpstr>
      <vt:lpstr>PowerPoint Presentation</vt:lpstr>
      <vt:lpstr>Strategy for Mission Indradhanush</vt:lpstr>
      <vt:lpstr>Key steps for Mission Indradhanush</vt:lpstr>
      <vt:lpstr>Maintaining vigil: AFP &amp; environmental surveillance</vt:lpstr>
      <vt:lpstr>Polio-free status - sensitive surveillance</vt:lpstr>
      <vt:lpstr>Polio laboratories maintain high efficiency</vt:lpstr>
      <vt:lpstr>PowerPoint Presentation</vt:lpstr>
      <vt:lpstr>Preparedness for emergencies</vt:lpstr>
      <vt:lpstr>Emergency preparedness to respond to an importation</vt:lpstr>
      <vt:lpstr>Mitigating the risk of importation</vt:lpstr>
      <vt:lpstr>Mitigating the risk of importation Continuous vaccination of children at border crossing points</vt:lpstr>
      <vt:lpstr>PowerPoint Presentation</vt:lpstr>
      <vt:lpstr>Summary</vt:lpstr>
      <vt:lpstr>Questions to IEAG</vt:lpstr>
      <vt:lpstr>PowerPoint Presentation</vt:lpstr>
      <vt:lpstr>Question to IEAG: Does the IEAG endorse the proposed scope, frequency and vaccine type for SIAs during 2015-2017?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dchatterjee01</dc:creator>
  <cp:lastModifiedBy>NPSP</cp:lastModifiedBy>
  <cp:revision>249</cp:revision>
  <cp:lastPrinted>2015-03-18T10:38:18Z</cp:lastPrinted>
  <dcterms:created xsi:type="dcterms:W3CDTF">2012-05-23T05:59:10Z</dcterms:created>
  <dcterms:modified xsi:type="dcterms:W3CDTF">2015-03-20T05:53:33Z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