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9" r:id="rId2"/>
    <p:sldId id="281" r:id="rId3"/>
    <p:sldId id="282" r:id="rId4"/>
    <p:sldId id="283" r:id="rId5"/>
    <p:sldId id="284" r:id="rId6"/>
    <p:sldId id="285" r:id="rId7"/>
    <p:sldId id="287" r:id="rId8"/>
    <p:sldId id="288" r:id="rId9"/>
    <p:sldId id="279" r:id="rId10"/>
    <p:sldId id="272" r:id="rId11"/>
    <p:sldId id="273" r:id="rId12"/>
    <p:sldId id="274" r:id="rId13"/>
    <p:sldId id="275" r:id="rId14"/>
    <p:sldId id="290" r:id="rId15"/>
    <p:sldId id="277" r:id="rId16"/>
    <p:sldId id="294" r:id="rId17"/>
    <p:sldId id="295" r:id="rId18"/>
    <p:sldId id="291" r:id="rId19"/>
    <p:sldId id="293" r:id="rId20"/>
    <p:sldId id="278" r:id="rId21"/>
    <p:sldId id="259" r:id="rId22"/>
    <p:sldId id="265" r:id="rId23"/>
    <p:sldId id="266" r:id="rId24"/>
    <p:sldId id="280" r:id="rId25"/>
    <p:sldId id="289" r:id="rId26"/>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00656A38-4556-48B2-BCFD-07FC8FEB3FEA}" type="datetimeFigureOut">
              <a:rPr lang="en-US" smtClean="0"/>
              <a:t>20-Mar-15</a:t>
            </a:fld>
            <a:endParaRPr lang="en-US"/>
          </a:p>
        </p:txBody>
      </p:sp>
      <p:sp>
        <p:nvSpPr>
          <p:cNvPr id="4" name="Footer Placeholder 3"/>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C1B1B19A-E430-43B4-8612-94B1CD106AA5}" type="slidenum">
              <a:rPr lang="en-US" smtClean="0"/>
              <a:t>‹#›</a:t>
            </a:fld>
            <a:endParaRPr lang="en-US"/>
          </a:p>
        </p:txBody>
      </p:sp>
    </p:spTree>
    <p:extLst>
      <p:ext uri="{BB962C8B-B14F-4D97-AF65-F5344CB8AC3E}">
        <p14:creationId xmlns:p14="http://schemas.microsoft.com/office/powerpoint/2010/main" val="3039696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NZ"/>
          </a:p>
        </p:txBody>
      </p:sp>
      <p:sp>
        <p:nvSpPr>
          <p:cNvPr id="3" name="Date Placeholder 2"/>
          <p:cNvSpPr>
            <a:spLocks noGrp="1"/>
          </p:cNvSpPr>
          <p:nvPr>
            <p:ph type="dt" idx="1"/>
          </p:nvPr>
        </p:nvSpPr>
        <p:spPr>
          <a:xfrm>
            <a:off x="3990721" y="0"/>
            <a:ext cx="3052974" cy="467281"/>
          </a:xfrm>
          <a:prstGeom prst="rect">
            <a:avLst/>
          </a:prstGeom>
        </p:spPr>
        <p:txBody>
          <a:bodyPr vert="horz" lIns="93662" tIns="46831" rIns="93662" bIns="46831" rtlCol="0"/>
          <a:lstStyle>
            <a:lvl1pPr algn="r">
              <a:defRPr sz="1200"/>
            </a:lvl1pPr>
          </a:lstStyle>
          <a:p>
            <a:fld id="{FBCD3964-CE2E-454C-977D-9142B463B09E}" type="datetimeFigureOut">
              <a:rPr lang="en-NZ" smtClean="0"/>
              <a:pPr/>
              <a:t>20/03/2015</a:t>
            </a:fld>
            <a:endParaRPr lang="en-NZ"/>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3662" tIns="46831" rIns="93662" bIns="46831" rtlCol="0" anchor="ctr"/>
          <a:lstStyle/>
          <a:p>
            <a:endParaRPr lang="en-NZ"/>
          </a:p>
        </p:txBody>
      </p:sp>
      <p:sp>
        <p:nvSpPr>
          <p:cNvPr id="5" name="Notes Placeholder 4"/>
          <p:cNvSpPr>
            <a:spLocks noGrp="1"/>
          </p:cNvSpPr>
          <p:nvPr>
            <p:ph type="body" sz="quarter" idx="3"/>
          </p:nvPr>
        </p:nvSpPr>
        <p:spPr>
          <a:xfrm>
            <a:off x="704533" y="4439166"/>
            <a:ext cx="5636260" cy="4205526"/>
          </a:xfrm>
          <a:prstGeom prst="rect">
            <a:avLst/>
          </a:prstGeom>
        </p:spPr>
        <p:txBody>
          <a:bodyPr vert="horz" lIns="93662" tIns="46831" rIns="93662" bIns="468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876710"/>
            <a:ext cx="3052974" cy="467281"/>
          </a:xfrm>
          <a:prstGeom prst="rect">
            <a:avLst/>
          </a:prstGeom>
        </p:spPr>
        <p:txBody>
          <a:bodyPr vert="horz" lIns="93662" tIns="46831" rIns="93662" bIns="46831" rtlCol="0" anchor="b"/>
          <a:lstStyle>
            <a:lvl1pPr algn="l">
              <a:defRPr sz="1200"/>
            </a:lvl1pPr>
          </a:lstStyle>
          <a:p>
            <a:endParaRPr lang="en-NZ"/>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62" tIns="46831" rIns="93662" bIns="46831" rtlCol="0" anchor="b"/>
          <a:lstStyle>
            <a:lvl1pPr algn="r">
              <a:defRPr sz="1200"/>
            </a:lvl1pPr>
          </a:lstStyle>
          <a:p>
            <a:fld id="{359556ED-420D-40FA-932F-124BCC2183F9}" type="slidenum">
              <a:rPr lang="en-NZ" smtClean="0"/>
              <a:pPr/>
              <a:t>‹#›</a:t>
            </a:fld>
            <a:endParaRPr lang="en-NZ"/>
          </a:p>
        </p:txBody>
      </p:sp>
    </p:spTree>
    <p:extLst>
      <p:ext uri="{BB962C8B-B14F-4D97-AF65-F5344CB8AC3E}">
        <p14:creationId xmlns:p14="http://schemas.microsoft.com/office/powerpoint/2010/main" val="57365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b="1" dirty="0" smtClean="0"/>
              <a:t>	</a:t>
            </a:r>
          </a:p>
          <a:p>
            <a:r>
              <a:rPr lang="en-NZ" dirty="0" smtClean="0"/>
              <a:t>ICMR, CSIR , DBT, Autonomous , Central Govt ,state Govt ,</a:t>
            </a:r>
            <a:r>
              <a:rPr lang="en-NZ" baseline="0" dirty="0" smtClean="0"/>
              <a:t> </a:t>
            </a:r>
            <a:r>
              <a:rPr lang="en-NZ" baseline="0" dirty="0" err="1" smtClean="0"/>
              <a:t>Pvt</a:t>
            </a:r>
            <a:r>
              <a:rPr lang="en-NZ" baseline="0" dirty="0" smtClean="0"/>
              <a:t> and others </a:t>
            </a:r>
            <a:endParaRPr lang="en-NZ" dirty="0"/>
          </a:p>
        </p:txBody>
      </p:sp>
      <p:sp>
        <p:nvSpPr>
          <p:cNvPr id="4" name="Slide Number Placeholder 3"/>
          <p:cNvSpPr>
            <a:spLocks noGrp="1"/>
          </p:cNvSpPr>
          <p:nvPr>
            <p:ph type="sldNum" sz="quarter" idx="10"/>
          </p:nvPr>
        </p:nvSpPr>
        <p:spPr/>
        <p:txBody>
          <a:bodyPr/>
          <a:lstStyle/>
          <a:p>
            <a:fld id="{359556ED-420D-40FA-932F-124BCC2183F9}" type="slidenum">
              <a:rPr lang="en-NZ" smtClean="0"/>
              <a:pPr/>
              <a:t>15</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20-Mar-15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20-Mar-15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20-Mar-15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20-Mar-15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20-Mar-15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20-Mar-15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20-Mar-15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20-Mar-15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20-Mar-15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20-Mar-15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20-Mar-15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20-Mar-15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2667000"/>
          </a:xfrm>
        </p:spPr>
        <p:txBody>
          <a:bodyPr>
            <a:normAutofit/>
          </a:bodyPr>
          <a:lstStyle/>
          <a:p>
            <a:r>
              <a:rPr lang="en-NZ" sz="4800" b="1" dirty="0" smtClean="0">
                <a:latin typeface="Garamond" pitchFamily="18" charset="0"/>
              </a:rPr>
              <a:t>Update on activities under laboratory containment of wild Polio viruses in India</a:t>
            </a:r>
            <a:endParaRPr lang="en-NZ" sz="4800" b="1" dirty="0">
              <a:latin typeface="Garamond" pitchFamily="18" charset="0"/>
            </a:endParaRPr>
          </a:p>
        </p:txBody>
      </p:sp>
      <p:sp>
        <p:nvSpPr>
          <p:cNvPr id="3" name="Subtitle 2"/>
          <p:cNvSpPr>
            <a:spLocks noGrp="1"/>
          </p:cNvSpPr>
          <p:nvPr>
            <p:ph type="subTitle" idx="1"/>
          </p:nvPr>
        </p:nvSpPr>
        <p:spPr>
          <a:xfrm>
            <a:off x="457200" y="4343400"/>
            <a:ext cx="7924800" cy="1371600"/>
          </a:xfrm>
        </p:spPr>
        <p:txBody>
          <a:bodyPr>
            <a:noAutofit/>
          </a:bodyPr>
          <a:lstStyle/>
          <a:p>
            <a:pPr algn="l"/>
            <a:r>
              <a:rPr lang="en-NZ" sz="2400" b="1" dirty="0" smtClean="0">
                <a:solidFill>
                  <a:schemeClr val="tx1"/>
                </a:solidFill>
              </a:rPr>
              <a:t>Dr. Rashmi Arora</a:t>
            </a:r>
          </a:p>
          <a:p>
            <a:pPr algn="l"/>
            <a:r>
              <a:rPr lang="en-NZ" sz="2400" b="1" dirty="0" smtClean="0">
                <a:solidFill>
                  <a:schemeClr val="tx1"/>
                </a:solidFill>
              </a:rPr>
              <a:t>Scientist G &amp; Head</a:t>
            </a:r>
          </a:p>
          <a:p>
            <a:pPr algn="l"/>
            <a:r>
              <a:rPr lang="en-NZ" sz="2400" b="1" dirty="0" smtClean="0">
                <a:solidFill>
                  <a:schemeClr val="tx1"/>
                </a:solidFill>
              </a:rPr>
              <a:t>Division of Epidemiology &amp; Communicable Diseases</a:t>
            </a:r>
          </a:p>
          <a:p>
            <a:pPr algn="l"/>
            <a:r>
              <a:rPr lang="en-NZ" sz="2400" b="1" dirty="0" smtClean="0">
                <a:solidFill>
                  <a:schemeClr val="tx1"/>
                </a:solidFill>
              </a:rPr>
              <a:t>Indian Council of Medical of Medical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NZ" sz="3600" b="1" dirty="0" smtClean="0"/>
              <a:t>Activities undertaken under the NTF</a:t>
            </a:r>
            <a:endParaRPr lang="en-NZ" sz="3600" b="1" dirty="0"/>
          </a:p>
        </p:txBody>
      </p:sp>
      <p:sp>
        <p:nvSpPr>
          <p:cNvPr id="3" name="Content Placeholder 2"/>
          <p:cNvSpPr>
            <a:spLocks noGrp="1"/>
          </p:cNvSpPr>
          <p:nvPr>
            <p:ph idx="1"/>
          </p:nvPr>
        </p:nvSpPr>
        <p:spPr>
          <a:xfrm>
            <a:off x="0" y="1447800"/>
            <a:ext cx="9144000" cy="4953000"/>
          </a:xfrm>
        </p:spPr>
        <p:txBody>
          <a:bodyPr>
            <a:noAutofit/>
          </a:bodyPr>
          <a:lstStyle/>
          <a:p>
            <a:pPr>
              <a:lnSpc>
                <a:spcPct val="120000"/>
              </a:lnSpc>
            </a:pPr>
            <a:r>
              <a:rPr lang="en-NZ" sz="2400" dirty="0" smtClean="0">
                <a:latin typeface="Garamond" pitchFamily="18" charset="0"/>
              </a:rPr>
              <a:t>Laboratory survey implementation document was approved by NTF in August 2012 </a:t>
            </a:r>
          </a:p>
          <a:p>
            <a:pPr>
              <a:lnSpc>
                <a:spcPct val="120000"/>
              </a:lnSpc>
            </a:pPr>
            <a:r>
              <a:rPr lang="en-NZ" sz="2400" dirty="0" smtClean="0">
                <a:latin typeface="Garamond" pitchFamily="18" charset="0"/>
              </a:rPr>
              <a:t>Financial support for Laboratory survey was received in April 2013 from Min. Of Health &amp; Family Welfare.</a:t>
            </a:r>
          </a:p>
          <a:p>
            <a:pPr>
              <a:lnSpc>
                <a:spcPct val="120000"/>
              </a:lnSpc>
            </a:pPr>
            <a:r>
              <a:rPr lang="en-NZ" sz="2400" dirty="0" smtClean="0">
                <a:latin typeface="Garamond" pitchFamily="18" charset="0"/>
              </a:rPr>
              <a:t>ICMR Bioinformatics Centre provided support for online database management.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NZ" sz="3600" dirty="0" smtClean="0"/>
              <a:t/>
            </a:r>
            <a:br>
              <a:rPr lang="en-NZ" sz="3600" dirty="0" smtClean="0"/>
            </a:br>
            <a:r>
              <a:rPr lang="en-NZ" sz="3600" b="1" dirty="0" smtClean="0"/>
              <a:t>Political and administrative commitment </a:t>
            </a:r>
            <a:endParaRPr lang="en-NZ" sz="3600" dirty="0"/>
          </a:p>
        </p:txBody>
      </p:sp>
      <p:sp>
        <p:nvSpPr>
          <p:cNvPr id="3" name="Content Placeholder 2"/>
          <p:cNvSpPr>
            <a:spLocks noGrp="1"/>
          </p:cNvSpPr>
          <p:nvPr>
            <p:ph idx="1"/>
          </p:nvPr>
        </p:nvSpPr>
        <p:spPr>
          <a:xfrm>
            <a:off x="0" y="808037"/>
            <a:ext cx="9144000" cy="6049963"/>
          </a:xfrm>
        </p:spPr>
        <p:txBody>
          <a:bodyPr>
            <a:noAutofit/>
          </a:bodyPr>
          <a:lstStyle/>
          <a:p>
            <a:pPr>
              <a:lnSpc>
                <a:spcPct val="140000"/>
              </a:lnSpc>
            </a:pPr>
            <a:r>
              <a:rPr lang="en-NZ" sz="2400" dirty="0" smtClean="0">
                <a:latin typeface="Garamond" pitchFamily="18" charset="0"/>
              </a:rPr>
              <a:t>Hon. Health Minister sent DO letters to Chief Ministers and Governors of all States and U/Ts requesting support and oversight </a:t>
            </a:r>
          </a:p>
          <a:p>
            <a:pPr>
              <a:lnSpc>
                <a:spcPct val="140000"/>
              </a:lnSpc>
            </a:pPr>
            <a:r>
              <a:rPr lang="en-NZ" sz="2400" dirty="0" smtClean="0">
                <a:latin typeface="Garamond" pitchFamily="18" charset="0"/>
              </a:rPr>
              <a:t>Cabinet Secretary wrote to Chief Secretaries of all States and U/Ts requesting support and oversight </a:t>
            </a:r>
          </a:p>
          <a:p>
            <a:pPr>
              <a:lnSpc>
                <a:spcPct val="140000"/>
              </a:lnSpc>
            </a:pPr>
            <a:r>
              <a:rPr lang="en-NZ" sz="2400" dirty="0" smtClean="0">
                <a:latin typeface="Garamond" pitchFamily="18" charset="0"/>
              </a:rPr>
              <a:t>Health Secretary wrote to all Principal Secretaries requesting support and oversight. </a:t>
            </a:r>
          </a:p>
          <a:p>
            <a:pPr>
              <a:lnSpc>
                <a:spcPct val="140000"/>
              </a:lnSpc>
            </a:pPr>
            <a:r>
              <a:rPr lang="en-NZ" sz="2400" dirty="0" smtClean="0">
                <a:latin typeface="Garamond" pitchFamily="18" charset="0"/>
              </a:rPr>
              <a:t>Chairman of NTF requested cooperation of all the biomedical laboratories contacted by the NTF </a:t>
            </a:r>
            <a:endParaRPr lang="en-NZ" sz="2400" dirty="0">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2"/>
          </a:xfrm>
        </p:spPr>
        <p:txBody>
          <a:bodyPr>
            <a:normAutofit/>
          </a:bodyPr>
          <a:lstStyle/>
          <a:p>
            <a:r>
              <a:rPr lang="en-NZ" sz="3600" b="1" dirty="0" smtClean="0"/>
              <a:t>Bio-medical Laboratory Survey Implementation Plan </a:t>
            </a:r>
            <a:endParaRPr lang="en-NZ" sz="3600" dirty="0"/>
          </a:p>
        </p:txBody>
      </p:sp>
      <p:sp>
        <p:nvSpPr>
          <p:cNvPr id="3" name="Content Placeholder 2"/>
          <p:cNvSpPr>
            <a:spLocks noGrp="1"/>
          </p:cNvSpPr>
          <p:nvPr>
            <p:ph idx="1"/>
          </p:nvPr>
        </p:nvSpPr>
        <p:spPr>
          <a:xfrm>
            <a:off x="0" y="1600200"/>
            <a:ext cx="9144000" cy="5257800"/>
          </a:xfrm>
        </p:spPr>
        <p:txBody>
          <a:bodyPr>
            <a:normAutofit/>
          </a:bodyPr>
          <a:lstStyle/>
          <a:p>
            <a:pPr>
              <a:lnSpc>
                <a:spcPct val="120000"/>
              </a:lnSpc>
            </a:pPr>
            <a:r>
              <a:rPr lang="en-NZ" sz="2400" dirty="0" smtClean="0">
                <a:latin typeface="Garamond" pitchFamily="18" charset="0"/>
              </a:rPr>
              <a:t>Bio-medical laboratory survey implementation plan was developed from the National Action Plan. </a:t>
            </a:r>
          </a:p>
          <a:p>
            <a:pPr>
              <a:lnSpc>
                <a:spcPct val="120000"/>
              </a:lnSpc>
            </a:pPr>
            <a:r>
              <a:rPr lang="en-NZ" sz="2400" dirty="0" smtClean="0">
                <a:latin typeface="Garamond" pitchFamily="18" charset="0"/>
              </a:rPr>
              <a:t>No special legislation was enacted for the laboratory survey. </a:t>
            </a:r>
          </a:p>
          <a:p>
            <a:pPr>
              <a:lnSpc>
                <a:spcPct val="120000"/>
              </a:lnSpc>
            </a:pPr>
            <a:r>
              <a:rPr lang="en-NZ" sz="2400" dirty="0" smtClean="0">
                <a:latin typeface="Garamond" pitchFamily="18" charset="0"/>
              </a:rPr>
              <a:t>Laboratory survey was conducted by three bodies: National Task Force, NPSP and State Health Departments. </a:t>
            </a:r>
            <a:endParaRPr lang="en-NZ" sz="2400" dirty="0">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NZ" sz="3600" b="1" dirty="0" smtClean="0"/>
              <a:t>Three pronged approach </a:t>
            </a:r>
            <a:endParaRPr lang="en-NZ" sz="3600" dirty="0"/>
          </a:p>
        </p:txBody>
      </p:sp>
      <p:sp>
        <p:nvSpPr>
          <p:cNvPr id="3" name="Content Placeholder 2"/>
          <p:cNvSpPr>
            <a:spLocks noGrp="1"/>
          </p:cNvSpPr>
          <p:nvPr>
            <p:ph idx="1"/>
          </p:nvPr>
        </p:nvSpPr>
        <p:spPr>
          <a:xfrm>
            <a:off x="0" y="960437"/>
            <a:ext cx="9144000" cy="5897563"/>
          </a:xfrm>
        </p:spPr>
        <p:txBody>
          <a:bodyPr>
            <a:noAutofit/>
          </a:bodyPr>
          <a:lstStyle/>
          <a:p>
            <a:pPr algn="just">
              <a:lnSpc>
                <a:spcPct val="140000"/>
              </a:lnSpc>
            </a:pPr>
            <a:r>
              <a:rPr lang="en-NZ" sz="2400" dirty="0" smtClean="0">
                <a:latin typeface="Garamond" pitchFamily="18" charset="0"/>
              </a:rPr>
              <a:t>NTF/ERC enlisted biomedical laboratories by searching internet, scientific journals, lay press publications, advertisements, conference delegates lists and databases (various sources). NPSP surveyed all AFP case reporting sites. </a:t>
            </a:r>
          </a:p>
          <a:p>
            <a:pPr algn="just">
              <a:lnSpc>
                <a:spcPct val="140000"/>
              </a:lnSpc>
            </a:pPr>
            <a:r>
              <a:rPr lang="en-NZ" sz="2400" dirty="0" smtClean="0">
                <a:latin typeface="Garamond" pitchFamily="18" charset="0"/>
              </a:rPr>
              <a:t>State Governments surveyed laboratories that were not covered by NPSP. </a:t>
            </a:r>
          </a:p>
          <a:p>
            <a:pPr algn="just">
              <a:lnSpc>
                <a:spcPct val="140000"/>
              </a:lnSpc>
            </a:pPr>
            <a:r>
              <a:rPr lang="en-NZ" sz="2400" dirty="0" smtClean="0">
                <a:latin typeface="Garamond" pitchFamily="18" charset="0"/>
              </a:rPr>
              <a:t>Laboratory survey was conducted from NTF Office at Enterovirus Research Centre Mumbai. Laboratory survey database was hosted at the Bio-Informatics Centre, ICMR. </a:t>
            </a:r>
            <a:endParaRPr lang="en-NZ" sz="2400" dirty="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NZ" sz="3600" b="1" dirty="0" smtClean="0"/>
              <a:t>Agencies/Laboratories Surveyed </a:t>
            </a:r>
          </a:p>
        </p:txBody>
      </p:sp>
      <p:sp>
        <p:nvSpPr>
          <p:cNvPr id="3" name="Content Placeholder 2"/>
          <p:cNvSpPr>
            <a:spLocks noGrp="1"/>
          </p:cNvSpPr>
          <p:nvPr>
            <p:ph idx="1"/>
          </p:nvPr>
        </p:nvSpPr>
        <p:spPr>
          <a:xfrm>
            <a:off x="0" y="503237"/>
            <a:ext cx="9144000" cy="4525963"/>
          </a:xfrm>
        </p:spPr>
        <p:txBody>
          <a:bodyPr>
            <a:noAutofit/>
          </a:bodyPr>
          <a:lstStyle/>
          <a:p>
            <a:pPr>
              <a:lnSpc>
                <a:spcPct val="170000"/>
              </a:lnSpc>
              <a:buNone/>
            </a:pPr>
            <a:r>
              <a:rPr lang="en-NZ" sz="2400" dirty="0" smtClean="0">
                <a:latin typeface="Garamond" pitchFamily="18" charset="0"/>
              </a:rPr>
              <a:t>•Indian Council of Medical Research </a:t>
            </a:r>
          </a:p>
          <a:p>
            <a:pPr>
              <a:lnSpc>
                <a:spcPct val="170000"/>
              </a:lnSpc>
              <a:buNone/>
            </a:pPr>
            <a:r>
              <a:rPr lang="en-NZ" sz="2400" dirty="0" smtClean="0">
                <a:latin typeface="Garamond" pitchFamily="18" charset="0"/>
              </a:rPr>
              <a:t>•Department of Biotechnology </a:t>
            </a:r>
          </a:p>
          <a:p>
            <a:pPr>
              <a:lnSpc>
                <a:spcPct val="170000"/>
              </a:lnSpc>
              <a:buNone/>
            </a:pPr>
            <a:r>
              <a:rPr lang="en-NZ" sz="2400" dirty="0" smtClean="0">
                <a:latin typeface="Garamond" pitchFamily="18" charset="0"/>
              </a:rPr>
              <a:t>•Council for Scientific and Industrial Research </a:t>
            </a:r>
          </a:p>
          <a:p>
            <a:pPr>
              <a:lnSpc>
                <a:spcPct val="170000"/>
              </a:lnSpc>
              <a:buNone/>
            </a:pPr>
            <a:r>
              <a:rPr lang="en-NZ" sz="2400" dirty="0" smtClean="0">
                <a:latin typeface="Garamond" pitchFamily="18" charset="0"/>
              </a:rPr>
              <a:t>•Defence </a:t>
            </a:r>
          </a:p>
          <a:p>
            <a:pPr>
              <a:lnSpc>
                <a:spcPct val="170000"/>
              </a:lnSpc>
              <a:buNone/>
            </a:pPr>
            <a:r>
              <a:rPr lang="en-NZ" sz="2400" dirty="0" smtClean="0">
                <a:latin typeface="Garamond" pitchFamily="18" charset="0"/>
              </a:rPr>
              <a:t>•Veterinary Sciences </a:t>
            </a:r>
          </a:p>
          <a:p>
            <a:pPr>
              <a:lnSpc>
                <a:spcPct val="170000"/>
              </a:lnSpc>
              <a:buNone/>
            </a:pPr>
            <a:r>
              <a:rPr lang="en-NZ" sz="2400" dirty="0" smtClean="0">
                <a:latin typeface="Garamond" pitchFamily="18" charset="0"/>
              </a:rPr>
              <a:t>•Railways hospitals/ ESIS hospitals </a:t>
            </a:r>
          </a:p>
          <a:p>
            <a:pPr>
              <a:lnSpc>
                <a:spcPct val="170000"/>
              </a:lnSpc>
              <a:buNone/>
            </a:pPr>
            <a:r>
              <a:rPr lang="en-NZ" sz="2400" dirty="0" smtClean="0">
                <a:latin typeface="Garamond" pitchFamily="18" charset="0"/>
              </a:rPr>
              <a:t>•Vaccine manufacturers </a:t>
            </a:r>
          </a:p>
          <a:p>
            <a:pPr>
              <a:lnSpc>
                <a:spcPct val="170000"/>
              </a:lnSpc>
              <a:buNone/>
            </a:pPr>
            <a:r>
              <a:rPr lang="en-NZ" sz="2400" dirty="0" smtClean="0">
                <a:latin typeface="Garamond" pitchFamily="18" charset="0"/>
              </a:rPr>
              <a:t>•Autonomous Research institutions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325562"/>
          </a:xfrm>
        </p:spPr>
        <p:txBody>
          <a:bodyPr>
            <a:normAutofit/>
          </a:bodyPr>
          <a:lstStyle/>
          <a:p>
            <a:r>
              <a:rPr lang="en-NZ" sz="3600" b="1" dirty="0" smtClean="0"/>
              <a:t>Result of Phase I Survey of Bio-medical Laboratories for wild poliovirus risk </a:t>
            </a:r>
            <a:endParaRPr lang="en-NZ" sz="3600" b="1" dirty="0"/>
          </a:p>
        </p:txBody>
      </p:sp>
      <p:sp>
        <p:nvSpPr>
          <p:cNvPr id="3" name="Content Placeholder 2"/>
          <p:cNvSpPr>
            <a:spLocks noGrp="1"/>
          </p:cNvSpPr>
          <p:nvPr>
            <p:ph idx="1"/>
          </p:nvPr>
        </p:nvSpPr>
        <p:spPr>
          <a:xfrm>
            <a:off x="457200" y="1600200"/>
            <a:ext cx="8686800" cy="4876800"/>
          </a:xfrm>
        </p:spPr>
        <p:txBody>
          <a:bodyPr>
            <a:normAutofit fontScale="40000" lnSpcReduction="20000"/>
          </a:bodyPr>
          <a:lstStyle/>
          <a:p>
            <a:endParaRPr lang="en-NZ" dirty="0" smtClean="0"/>
          </a:p>
          <a:p>
            <a:r>
              <a:rPr lang="en-NZ" sz="6000" b="1" dirty="0" smtClean="0"/>
              <a:t>Nos. Laboratories surveyed                                          7 1469	</a:t>
            </a:r>
          </a:p>
          <a:p>
            <a:endParaRPr lang="en-NZ" sz="5100" dirty="0" smtClean="0"/>
          </a:p>
          <a:p>
            <a:pPr>
              <a:buNone/>
            </a:pPr>
            <a:r>
              <a:rPr lang="en-NZ" sz="5100" dirty="0" smtClean="0"/>
              <a:t>. Laboratories with Freezers &amp; bio-materials 	                                         1072 	</a:t>
            </a:r>
          </a:p>
          <a:p>
            <a:pPr>
              <a:buNone/>
            </a:pPr>
            <a:r>
              <a:rPr lang="en-NZ" sz="5100" dirty="0" smtClean="0"/>
              <a:t>    ? Nos. Laboratories with Freezers and risk materials 	         251 Nos. Laboratories discarded after review 	                                          111 </a:t>
            </a:r>
          </a:p>
          <a:p>
            <a:pPr>
              <a:buNone/>
            </a:pPr>
            <a:r>
              <a:rPr lang="en-NZ" sz="5100" dirty="0" smtClean="0"/>
              <a:t>	</a:t>
            </a:r>
          </a:p>
          <a:p>
            <a:r>
              <a:rPr lang="en-NZ" sz="6000" b="1" u="sng" dirty="0" smtClean="0"/>
              <a:t>   </a:t>
            </a:r>
            <a:r>
              <a:rPr lang="en-NZ" sz="6000" b="1" dirty="0" smtClean="0"/>
              <a:t>Nos. Laboratories for on-site validation 	      140 </a:t>
            </a:r>
          </a:p>
          <a:p>
            <a:endParaRPr lang="en-NZ" sz="6000" b="1" u="sng" dirty="0" smtClean="0"/>
          </a:p>
          <a:p>
            <a:r>
              <a:rPr lang="en-NZ" sz="6000" b="1" dirty="0" smtClean="0"/>
              <a:t>Final  National  inventory of  labs storing Potentially WPV infectious materials only                  	               50 </a:t>
            </a:r>
          </a:p>
          <a:p>
            <a:pPr>
              <a:buFont typeface="Wingdings" pitchFamily="2" charset="2"/>
              <a:buChar char="Ø"/>
            </a:pPr>
            <a:r>
              <a:rPr lang="en-NZ" sz="6000" b="1" dirty="0" smtClean="0"/>
              <a:t>Laboratories with potential risk material only 	  49 	</a:t>
            </a:r>
          </a:p>
          <a:p>
            <a:pPr>
              <a:buFont typeface="Wingdings" pitchFamily="2" charset="2"/>
              <a:buChar char="Ø"/>
            </a:pPr>
            <a:r>
              <a:rPr lang="en-NZ" sz="6000" b="1" dirty="0" smtClean="0"/>
              <a:t>Laboratories with wild poliovirus risk 	                 1 	</a:t>
            </a:r>
          </a:p>
          <a:p>
            <a:endParaRPr lang="en-NZ" sz="6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NZ" sz="3600" b="1" dirty="0" smtClean="0"/>
              <a:t>Laboratory data validation </a:t>
            </a:r>
            <a:endParaRPr lang="en-NZ" sz="3600" dirty="0"/>
          </a:p>
        </p:txBody>
      </p:sp>
      <p:sp>
        <p:nvSpPr>
          <p:cNvPr id="3" name="Content Placeholder 2"/>
          <p:cNvSpPr>
            <a:spLocks noGrp="1"/>
          </p:cNvSpPr>
          <p:nvPr>
            <p:ph idx="1"/>
          </p:nvPr>
        </p:nvSpPr>
        <p:spPr>
          <a:xfrm>
            <a:off x="0" y="1524000"/>
            <a:ext cx="9144000" cy="4419600"/>
          </a:xfrm>
        </p:spPr>
        <p:txBody>
          <a:bodyPr>
            <a:noAutofit/>
          </a:bodyPr>
          <a:lstStyle/>
          <a:p>
            <a:pPr algn="just">
              <a:lnSpc>
                <a:spcPct val="140000"/>
              </a:lnSpc>
            </a:pPr>
            <a:r>
              <a:rPr lang="en-NZ" sz="2400" dirty="0" smtClean="0">
                <a:latin typeface="Garamond" pitchFamily="18" charset="0"/>
              </a:rPr>
              <a:t>Biomedical laboratory survey was started in April 2013 and completed in January 2014 </a:t>
            </a:r>
          </a:p>
          <a:p>
            <a:pPr algn="just">
              <a:lnSpc>
                <a:spcPct val="140000"/>
              </a:lnSpc>
            </a:pPr>
            <a:r>
              <a:rPr lang="en-NZ" sz="2400" dirty="0" smtClean="0">
                <a:latin typeface="Garamond" pitchFamily="18" charset="0"/>
              </a:rPr>
              <a:t>NTF met on 20th November 2013 to review the progress of Phase I containment activities and recommended for  validation of Labs  before finalization of the list of “Inventory of Laboratories storing WPV/Potentially infectious materials.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94470"/>
            <a:ext cx="9144000" cy="3270382"/>
          </a:xfrm>
          <a:prstGeom prst="rect">
            <a:avLst/>
          </a:prstGeom>
        </p:spPr>
        <p:txBody>
          <a:bodyPr wrap="square">
            <a:spAutoFit/>
          </a:bodyPr>
          <a:lstStyle/>
          <a:p>
            <a:pPr algn="just">
              <a:lnSpc>
                <a:spcPct val="140000"/>
              </a:lnSpc>
              <a:buFont typeface="Arial" pitchFamily="34" charset="0"/>
              <a:buChar char="•"/>
            </a:pPr>
            <a:r>
              <a:rPr lang="en-NZ" sz="3000" dirty="0" smtClean="0">
                <a:latin typeface="Garamond" pitchFamily="18" charset="0"/>
              </a:rPr>
              <a:t>A plan   for  on-site  validation of data submitted by risk laboratories. </a:t>
            </a:r>
          </a:p>
          <a:p>
            <a:pPr algn="just">
              <a:lnSpc>
                <a:spcPct val="140000"/>
              </a:lnSpc>
              <a:buFont typeface="Arial" pitchFamily="34" charset="0"/>
              <a:buChar char="•"/>
            </a:pPr>
            <a:r>
              <a:rPr lang="en-NZ" sz="3000" dirty="0" smtClean="0">
                <a:latin typeface="Garamond" pitchFamily="18" charset="0"/>
              </a:rPr>
              <a:t>It is planned that NTF will hold a meeting of all “risk” laboratories at ICMR, HQ to further reduce the risk, dispose of WPV and potentially infected materials. </a:t>
            </a:r>
            <a:endParaRPr lang="en-NZ" sz="3000" dirty="0">
              <a:latin typeface="Garamond" pitchFamily="18" charset="0"/>
            </a:endParaRPr>
          </a:p>
        </p:txBody>
      </p:sp>
      <p:sp>
        <p:nvSpPr>
          <p:cNvPr id="5" name="Title 1"/>
          <p:cNvSpPr>
            <a:spLocks noGrp="1"/>
          </p:cNvSpPr>
          <p:nvPr>
            <p:ph type="title"/>
          </p:nvPr>
        </p:nvSpPr>
        <p:spPr>
          <a:xfrm>
            <a:off x="0" y="228600"/>
            <a:ext cx="9144000" cy="1143000"/>
          </a:xfrm>
        </p:spPr>
        <p:txBody>
          <a:bodyPr>
            <a:normAutofit/>
          </a:bodyPr>
          <a:lstStyle/>
          <a:p>
            <a:r>
              <a:rPr lang="en-NZ" sz="3600" b="1" dirty="0" smtClean="0"/>
              <a:t>Laboratory data validation </a:t>
            </a:r>
            <a:endParaRPr lang="en-NZ"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a:xfrm>
            <a:off x="0" y="1524000"/>
            <a:ext cx="9144000" cy="6858000"/>
          </a:xfrm>
        </p:spPr>
        <p:txBody>
          <a:bodyPr>
            <a:normAutofit/>
          </a:bodyPr>
          <a:lstStyle/>
          <a:p>
            <a:pPr>
              <a:lnSpc>
                <a:spcPct val="120000"/>
              </a:lnSpc>
            </a:pPr>
            <a:r>
              <a:rPr lang="en-NZ" sz="3000" dirty="0" smtClean="0">
                <a:latin typeface="Garamond" pitchFamily="18" charset="0"/>
              </a:rPr>
              <a:t>Phase I containment activities have been completed in India </a:t>
            </a:r>
          </a:p>
          <a:p>
            <a:pPr>
              <a:lnSpc>
                <a:spcPct val="120000"/>
              </a:lnSpc>
            </a:pPr>
            <a:r>
              <a:rPr lang="en-NZ" sz="3000" dirty="0" smtClean="0">
                <a:latin typeface="Garamond" pitchFamily="18" charset="0"/>
              </a:rPr>
              <a:t>The Final National Inventory 50 laboratories storing wild poliovirus or potentially wild poliovirus infected material included in the report.</a:t>
            </a:r>
          </a:p>
          <a:p>
            <a:pPr>
              <a:lnSpc>
                <a:spcPct val="120000"/>
              </a:lnSpc>
            </a:pPr>
            <a:r>
              <a:rPr lang="en-NZ" sz="3000" dirty="0" smtClean="0">
                <a:latin typeface="Garamond" pitchFamily="18" charset="0"/>
              </a:rPr>
              <a:t>Phase I activities report was submitted to the NCCPE on 5th March for inclusion in the National Document on Polio Eradication </a:t>
            </a:r>
            <a:endParaRPr lang="en-NZ" sz="3000" dirty="0">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276599"/>
          </a:xfr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dirty="0" smtClean="0"/>
              <a:t>South East Asia Region of the World Health Organization was certified “Polio-free” by the SEA-RCCPE </a:t>
            </a:r>
            <a:br>
              <a:rPr lang="en-US" dirty="0" smtClean="0"/>
            </a:br>
            <a:r>
              <a:rPr lang="en-US" dirty="0" smtClean="0"/>
              <a:t>at 14:37 on the 27</a:t>
            </a:r>
            <a:r>
              <a:rPr lang="en-US" baseline="30000" dirty="0" smtClean="0"/>
              <a:t>th</a:t>
            </a:r>
            <a:r>
              <a:rPr lang="en-US" dirty="0" smtClean="0"/>
              <a:t> March 2014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74638"/>
            <a:ext cx="9144000" cy="715962"/>
          </a:xfrm>
        </p:spPr>
        <p:txBody>
          <a:bodyPr>
            <a:normAutofit/>
          </a:bodyPr>
          <a:lstStyle/>
          <a:p>
            <a:r>
              <a:rPr lang="en-US" sz="3600" b="1" dirty="0"/>
              <a:t>National Task Force</a:t>
            </a:r>
          </a:p>
        </p:txBody>
      </p:sp>
      <p:sp>
        <p:nvSpPr>
          <p:cNvPr id="13315" name="Rectangle 3"/>
          <p:cNvSpPr>
            <a:spLocks noGrp="1" noChangeArrowheads="1"/>
          </p:cNvSpPr>
          <p:nvPr>
            <p:ph type="body" idx="1"/>
          </p:nvPr>
        </p:nvSpPr>
        <p:spPr>
          <a:xfrm>
            <a:off x="0" y="1219200"/>
            <a:ext cx="8991600" cy="5638800"/>
          </a:xfrm>
        </p:spPr>
        <p:txBody>
          <a:bodyPr>
            <a:normAutofit/>
          </a:bodyPr>
          <a:lstStyle/>
          <a:p>
            <a:pPr>
              <a:lnSpc>
                <a:spcPct val="150000"/>
              </a:lnSpc>
              <a:buClr>
                <a:srgbClr val="FF0000"/>
              </a:buClr>
            </a:pPr>
            <a:r>
              <a:rPr lang="en-GB" sz="2400" dirty="0">
                <a:latin typeface="Garamond" pitchFamily="18" charset="0"/>
              </a:rPr>
              <a:t>Constituted by the Ministry of Health &amp; Family Welfare, Govt of India on 11 September 2003.</a:t>
            </a:r>
          </a:p>
          <a:p>
            <a:pPr>
              <a:lnSpc>
                <a:spcPct val="150000"/>
              </a:lnSpc>
              <a:buClr>
                <a:srgbClr val="FF0000"/>
              </a:buClr>
            </a:pPr>
            <a:endParaRPr lang="fr-FR" sz="2400" dirty="0">
              <a:latin typeface="Garamond" pitchFamily="18" charset="0"/>
            </a:endParaRPr>
          </a:p>
          <a:p>
            <a:pPr>
              <a:lnSpc>
                <a:spcPct val="150000"/>
              </a:lnSpc>
              <a:buClr>
                <a:srgbClr val="FF0000"/>
              </a:buClr>
            </a:pPr>
            <a:r>
              <a:rPr lang="en-GB" sz="2400" dirty="0">
                <a:latin typeface="Garamond" pitchFamily="18" charset="0"/>
              </a:rPr>
              <a:t>Secretariat: Indian Council of Medical Research.</a:t>
            </a:r>
          </a:p>
          <a:p>
            <a:pPr>
              <a:lnSpc>
                <a:spcPct val="150000"/>
              </a:lnSpc>
              <a:buClr>
                <a:srgbClr val="FF0000"/>
              </a:buClr>
              <a:buFontTx/>
              <a:buNone/>
            </a:pPr>
            <a:endParaRPr lang="en-GB" sz="2400" dirty="0">
              <a:latin typeface="Garamond" pitchFamily="18" charset="0"/>
            </a:endParaRPr>
          </a:p>
          <a:p>
            <a:pPr>
              <a:lnSpc>
                <a:spcPct val="150000"/>
              </a:lnSpc>
              <a:buClr>
                <a:srgbClr val="FF0000"/>
              </a:buClr>
            </a:pPr>
            <a:r>
              <a:rPr lang="en-US" sz="2400" dirty="0">
                <a:latin typeface="Garamond" pitchFamily="18" charset="0"/>
              </a:rPr>
              <a:t>Laboratory containment: necessary to avoid chance reintroduction of WPV into the community when indigenous circulation of WPV will be interrupted.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NZ" sz="3600" b="1" dirty="0" smtClean="0"/>
              <a:t>Management of the Inventory </a:t>
            </a:r>
            <a:endParaRPr lang="en-NZ" sz="3600" b="1"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nSpc>
                <a:spcPct val="140000"/>
              </a:lnSpc>
            </a:pPr>
            <a:r>
              <a:rPr lang="en-NZ" dirty="0" smtClean="0">
                <a:latin typeface="Garamond" pitchFamily="18" charset="0"/>
              </a:rPr>
              <a:t>National Task Force will be responsible for maintaining the Inventory and annual updates. </a:t>
            </a:r>
          </a:p>
          <a:p>
            <a:pPr>
              <a:lnSpc>
                <a:spcPct val="140000"/>
              </a:lnSpc>
            </a:pPr>
            <a:r>
              <a:rPr lang="en-NZ" dirty="0" smtClean="0">
                <a:latin typeface="Garamond" pitchFamily="18" charset="0"/>
              </a:rPr>
              <a:t>Computerized database is currently maintained at the BIC, ICMR with a backup at ERC Mumbai. </a:t>
            </a:r>
          </a:p>
          <a:p>
            <a:pPr>
              <a:lnSpc>
                <a:spcPct val="140000"/>
              </a:lnSpc>
            </a:pPr>
            <a:r>
              <a:rPr lang="en-NZ" dirty="0" smtClean="0">
                <a:latin typeface="Garamond" pitchFamily="18" charset="0"/>
              </a:rPr>
              <a:t>Hard copy data are stored by National Task Force at the Enterovirus Research Centre Mumbai. </a:t>
            </a:r>
          </a:p>
          <a:p>
            <a:pPr>
              <a:lnSpc>
                <a:spcPct val="140000"/>
              </a:lnSpc>
            </a:pPr>
            <a:r>
              <a:rPr lang="en-NZ" dirty="0" smtClean="0">
                <a:latin typeface="Garamond" pitchFamily="18" charset="0"/>
              </a:rPr>
              <a:t>Computerized database is updatable and searchable </a:t>
            </a:r>
          </a:p>
          <a:p>
            <a:pPr>
              <a:lnSpc>
                <a:spcPct val="140000"/>
              </a:lnSpc>
            </a:pPr>
            <a:r>
              <a:rPr lang="en-NZ" dirty="0" smtClean="0">
                <a:latin typeface="Garamond" pitchFamily="18" charset="0"/>
              </a:rPr>
              <a:t>Laboratory survey data shall be the property of the NTF. </a:t>
            </a:r>
            <a:endParaRPr lang="en-NZ" dirty="0">
              <a:latin typeface="Garamond"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Road map for the action plan for phase II activities</a:t>
            </a:r>
            <a:endParaRPr lang="en-NZ" sz="3600" b="1" dirty="0"/>
          </a:p>
        </p:txBody>
      </p:sp>
      <p:sp>
        <p:nvSpPr>
          <p:cNvPr id="3" name="Content Placeholder 2"/>
          <p:cNvSpPr>
            <a:spLocks noGrp="1"/>
          </p:cNvSpPr>
          <p:nvPr>
            <p:ph idx="1"/>
          </p:nvPr>
        </p:nvSpPr>
        <p:spPr>
          <a:xfrm>
            <a:off x="0" y="914400"/>
            <a:ext cx="9144000" cy="5257800"/>
          </a:xfrm>
        </p:spPr>
        <p:txBody>
          <a:bodyPr>
            <a:noAutofit/>
          </a:bodyPr>
          <a:lstStyle/>
          <a:p>
            <a:pPr lvl="1">
              <a:lnSpc>
                <a:spcPct val="120000"/>
              </a:lnSpc>
            </a:pPr>
            <a:r>
              <a:rPr lang="en-IN" sz="3000" dirty="0" smtClean="0">
                <a:latin typeface="Garamond" pitchFamily="18" charset="0"/>
              </a:rPr>
              <a:t>Identify labs storing risk materials.</a:t>
            </a:r>
            <a:endParaRPr lang="en-NZ" sz="3000" dirty="0" smtClean="0">
              <a:latin typeface="Garamond" pitchFamily="18" charset="0"/>
            </a:endParaRPr>
          </a:p>
          <a:p>
            <a:pPr lvl="1">
              <a:lnSpc>
                <a:spcPct val="120000"/>
              </a:lnSpc>
            </a:pPr>
            <a:r>
              <a:rPr lang="en-IN" sz="3000" dirty="0" smtClean="0">
                <a:latin typeface="Garamond" pitchFamily="18" charset="0"/>
              </a:rPr>
              <a:t>Ensure safe handling of risk materials by labs.</a:t>
            </a:r>
            <a:endParaRPr lang="en-NZ" sz="3000" dirty="0" smtClean="0">
              <a:latin typeface="Garamond" pitchFamily="18" charset="0"/>
            </a:endParaRPr>
          </a:p>
          <a:p>
            <a:pPr lvl="1">
              <a:lnSpc>
                <a:spcPct val="120000"/>
              </a:lnSpc>
            </a:pPr>
            <a:r>
              <a:rPr lang="en-IN" sz="3000" dirty="0" smtClean="0">
                <a:latin typeface="Garamond" pitchFamily="18" charset="0"/>
              </a:rPr>
              <a:t>Assist to identify unneeded materials.</a:t>
            </a:r>
            <a:endParaRPr lang="en-NZ" sz="3000" dirty="0" smtClean="0">
              <a:latin typeface="Garamond" pitchFamily="18" charset="0"/>
            </a:endParaRPr>
          </a:p>
          <a:p>
            <a:pPr lvl="1">
              <a:lnSpc>
                <a:spcPct val="120000"/>
              </a:lnSpc>
            </a:pPr>
            <a:r>
              <a:rPr lang="en-IN" sz="3000" dirty="0" smtClean="0">
                <a:latin typeface="Garamond" pitchFamily="18" charset="0"/>
              </a:rPr>
              <a:t>Emphasize complete documentation of disposal of WPV infectious/potentially infectious materials.</a:t>
            </a:r>
            <a:endParaRPr lang="en-NZ" sz="3000" dirty="0" smtClean="0">
              <a:latin typeface="Garamond" pitchFamily="18" charset="0"/>
            </a:endParaRPr>
          </a:p>
          <a:p>
            <a:pPr lvl="1">
              <a:lnSpc>
                <a:spcPct val="120000"/>
              </a:lnSpc>
            </a:pPr>
            <a:r>
              <a:rPr lang="en-IN" sz="3000" dirty="0" smtClean="0">
                <a:latin typeface="Garamond" pitchFamily="18" charset="0"/>
              </a:rPr>
              <a:t>Provide guidance for safe disposal of the stocks of WPV and potentially infectious material.</a:t>
            </a:r>
            <a:endParaRPr lang="en-NZ" sz="3000" dirty="0" smtClean="0">
              <a:latin typeface="Garamond" pitchFamily="18" charset="0"/>
            </a:endParaRPr>
          </a:p>
          <a:p>
            <a:pPr lvl="1">
              <a:lnSpc>
                <a:spcPct val="120000"/>
              </a:lnSpc>
            </a:pPr>
            <a:r>
              <a:rPr lang="en-IN" sz="3000" dirty="0" smtClean="0">
                <a:latin typeface="Garamond" pitchFamily="18" charset="0"/>
              </a:rPr>
              <a:t>Risk reduction activities (IEC)</a:t>
            </a:r>
            <a:endParaRPr lang="en-NZ" sz="3000" dirty="0" smtClean="0">
              <a:latin typeface="Garamond" pitchFamily="18" charset="0"/>
            </a:endParaRPr>
          </a:p>
          <a:p>
            <a:pPr lvl="1">
              <a:lnSpc>
                <a:spcPct val="120000"/>
              </a:lnSpc>
            </a:pPr>
            <a:r>
              <a:rPr lang="en-IN" sz="3000" dirty="0" smtClean="0">
                <a:latin typeface="Garamond" pitchFamily="18" charset="0"/>
              </a:rPr>
              <a:t>Prepare annual update</a:t>
            </a:r>
            <a:endParaRPr lang="en-NZ" sz="3000" dirty="0">
              <a:latin typeface="Garamond"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NZ" sz="3600" b="1" dirty="0" smtClean="0"/>
              <a:t>Action Plan </a:t>
            </a:r>
            <a:endParaRPr lang="en-NZ" sz="3600" b="1" dirty="0"/>
          </a:p>
        </p:txBody>
      </p:sp>
      <p:sp>
        <p:nvSpPr>
          <p:cNvPr id="3" name="Content Placeholder 2"/>
          <p:cNvSpPr>
            <a:spLocks noGrp="1"/>
          </p:cNvSpPr>
          <p:nvPr>
            <p:ph idx="1"/>
          </p:nvPr>
        </p:nvSpPr>
        <p:spPr>
          <a:xfrm>
            <a:off x="0" y="457200"/>
            <a:ext cx="9144000" cy="6400800"/>
          </a:xfrm>
        </p:spPr>
        <p:txBody>
          <a:bodyPr>
            <a:noAutofit/>
          </a:bodyPr>
          <a:lstStyle/>
          <a:p>
            <a:pPr>
              <a:lnSpc>
                <a:spcPct val="140000"/>
              </a:lnSpc>
            </a:pPr>
            <a:r>
              <a:rPr lang="en-NZ" sz="2400" dirty="0" smtClean="0">
                <a:latin typeface="Garamond" pitchFamily="18" charset="0"/>
              </a:rPr>
              <a:t>Workshop(s) for safe disposal of WPV and WPV potentially infectious materials </a:t>
            </a:r>
          </a:p>
          <a:p>
            <a:pPr>
              <a:lnSpc>
                <a:spcPct val="140000"/>
              </a:lnSpc>
              <a:buNone/>
            </a:pPr>
            <a:r>
              <a:rPr lang="en-NZ" sz="2400" dirty="0" smtClean="0">
                <a:latin typeface="Garamond" pitchFamily="18" charset="0"/>
              </a:rPr>
              <a:t>                 –Invite all 50 laboratories to participate </a:t>
            </a:r>
          </a:p>
          <a:p>
            <a:pPr>
              <a:lnSpc>
                <a:spcPct val="140000"/>
              </a:lnSpc>
              <a:buNone/>
            </a:pPr>
            <a:r>
              <a:rPr lang="en-NZ" sz="2400" dirty="0" smtClean="0">
                <a:latin typeface="Garamond" pitchFamily="18" charset="0"/>
              </a:rPr>
              <a:t>                 –Understand laboratory needs for continued storage </a:t>
            </a:r>
          </a:p>
          <a:p>
            <a:pPr>
              <a:lnSpc>
                <a:spcPct val="140000"/>
              </a:lnSpc>
              <a:buNone/>
            </a:pPr>
            <a:r>
              <a:rPr lang="en-NZ" sz="2400" dirty="0" smtClean="0">
                <a:latin typeface="Garamond" pitchFamily="18" charset="0"/>
              </a:rPr>
              <a:t>                       of    poliovirus risk materials </a:t>
            </a:r>
          </a:p>
          <a:p>
            <a:pPr>
              <a:lnSpc>
                <a:spcPct val="140000"/>
              </a:lnSpc>
              <a:buNone/>
            </a:pPr>
            <a:r>
              <a:rPr lang="en-NZ" sz="2400" dirty="0" smtClean="0">
                <a:latin typeface="Garamond" pitchFamily="18" charset="0"/>
              </a:rPr>
              <a:t>                  –Identify unneeded material for disposal </a:t>
            </a:r>
          </a:p>
          <a:p>
            <a:pPr>
              <a:lnSpc>
                <a:spcPct val="140000"/>
              </a:lnSpc>
              <a:buNone/>
            </a:pPr>
            <a:r>
              <a:rPr lang="en-NZ" sz="2400" dirty="0" smtClean="0">
                <a:latin typeface="Garamond" pitchFamily="18" charset="0"/>
              </a:rPr>
              <a:t>                 –Prepare a timeline for risk reduction activities in each of the 50  laboratories </a:t>
            </a:r>
          </a:p>
          <a:p>
            <a:pPr>
              <a:lnSpc>
                <a:spcPct val="140000"/>
              </a:lnSpc>
            </a:pPr>
            <a:r>
              <a:rPr lang="en-NZ" sz="2400" dirty="0" smtClean="0">
                <a:latin typeface="Garamond" pitchFamily="18" charset="0"/>
              </a:rPr>
              <a:t>Efforts to identify any new laboratories for National Survey </a:t>
            </a:r>
          </a:p>
          <a:p>
            <a:pPr>
              <a:lnSpc>
                <a:spcPct val="140000"/>
              </a:lnSpc>
              <a:buNone/>
            </a:pPr>
            <a:r>
              <a:rPr lang="en-NZ" sz="2400" dirty="0" smtClean="0">
                <a:latin typeface="Garamond" pitchFamily="18" charset="0"/>
              </a:rPr>
              <a:t>             –Zone-wise distribution </a:t>
            </a:r>
          </a:p>
          <a:p>
            <a:pPr>
              <a:lnSpc>
                <a:spcPct val="140000"/>
              </a:lnSpc>
              <a:buNone/>
            </a:pPr>
            <a:r>
              <a:rPr lang="en-NZ" sz="2400" dirty="0" smtClean="0">
                <a:latin typeface="Garamond" pitchFamily="18" charset="0"/>
              </a:rPr>
              <a:t>       West (12), East (10), North (13), South (15)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NZ" sz="3600" b="1" dirty="0" smtClean="0"/>
              <a:t>Action Plan  Contd.</a:t>
            </a:r>
            <a:endParaRPr lang="en-NZ" sz="3600" b="1" dirty="0"/>
          </a:p>
        </p:txBody>
      </p:sp>
      <p:sp>
        <p:nvSpPr>
          <p:cNvPr id="3" name="Content Placeholder 2"/>
          <p:cNvSpPr>
            <a:spLocks noGrp="1"/>
          </p:cNvSpPr>
          <p:nvPr>
            <p:ph idx="1"/>
          </p:nvPr>
        </p:nvSpPr>
        <p:spPr>
          <a:xfrm>
            <a:off x="0" y="1295400"/>
            <a:ext cx="9144000" cy="5257800"/>
          </a:xfrm>
        </p:spPr>
        <p:txBody>
          <a:bodyPr>
            <a:normAutofit/>
          </a:bodyPr>
          <a:lstStyle/>
          <a:p>
            <a:pPr>
              <a:lnSpc>
                <a:spcPct val="150000"/>
              </a:lnSpc>
            </a:pPr>
            <a:r>
              <a:rPr lang="en-NZ" sz="3000" dirty="0" smtClean="0">
                <a:latin typeface="Garamond" pitchFamily="18" charset="0"/>
              </a:rPr>
              <a:t>Site visits to assist safe disposal. </a:t>
            </a:r>
          </a:p>
          <a:p>
            <a:pPr>
              <a:lnSpc>
                <a:spcPct val="150000"/>
              </a:lnSpc>
            </a:pPr>
            <a:r>
              <a:rPr lang="en-NZ" sz="3000" dirty="0" smtClean="0">
                <a:latin typeface="Garamond" pitchFamily="18" charset="0"/>
              </a:rPr>
              <a:t>Site visits to confirm implementation of the plan of action (validation). </a:t>
            </a:r>
          </a:p>
          <a:p>
            <a:pPr>
              <a:lnSpc>
                <a:spcPct val="150000"/>
              </a:lnSpc>
            </a:pPr>
            <a:r>
              <a:rPr lang="en-NZ" sz="3000" dirty="0" smtClean="0">
                <a:latin typeface="Garamond" pitchFamily="18" charset="0"/>
              </a:rPr>
              <a:t>Identify (list) laboratories storing Sabin OPV strains/isolates/clinical samples. </a:t>
            </a:r>
          </a:p>
          <a:p>
            <a:pPr>
              <a:lnSpc>
                <a:spcPct val="150000"/>
              </a:lnSpc>
            </a:pPr>
            <a:r>
              <a:rPr lang="en-NZ" sz="3000" dirty="0" smtClean="0">
                <a:latin typeface="Garamond" pitchFamily="18" charset="0"/>
              </a:rPr>
              <a:t>NTF meeting – to   Update preparation and submission.</a:t>
            </a:r>
          </a:p>
          <a:p>
            <a:pPr>
              <a:lnSpc>
                <a:spcPct val="150000"/>
              </a:lnSpc>
            </a:pPr>
            <a:endParaRPr lang="en-NZ" sz="3000" dirty="0" smtClean="0">
              <a:latin typeface="Garamond"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endParaRPr lang="en-NZ" dirty="0" smtClean="0">
              <a:latin typeface="Garamond" pitchFamily="18" charset="0"/>
            </a:endParaRPr>
          </a:p>
          <a:p>
            <a:endParaRPr lang="en-NZ" dirty="0" smtClean="0">
              <a:latin typeface="Garamond" pitchFamily="18" charset="0"/>
            </a:endParaRPr>
          </a:p>
          <a:p>
            <a:pPr>
              <a:buNone/>
            </a:pPr>
            <a:r>
              <a:rPr lang="en-NZ" sz="6000" dirty="0" smtClean="0">
                <a:latin typeface="Garamond" pitchFamily="18" charset="0"/>
              </a:rPr>
              <a:t>                </a:t>
            </a:r>
          </a:p>
          <a:p>
            <a:pPr>
              <a:buNone/>
            </a:pPr>
            <a:r>
              <a:rPr lang="en-NZ" sz="6000" dirty="0" smtClean="0">
                <a:latin typeface="Garamond" pitchFamily="18" charset="0"/>
              </a:rPr>
              <a:t>             Thank   You </a:t>
            </a:r>
            <a:endParaRPr lang="en-NZ" sz="6000" dirty="0">
              <a:latin typeface="Garamond"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3600" b="1" dirty="0" smtClean="0"/>
              <a:t>Activities on Non-Polio AFP</a:t>
            </a:r>
            <a:endParaRPr lang="en-IN" sz="3600" b="1" dirty="0"/>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pPr>
              <a:lnSpc>
                <a:spcPct val="150000"/>
              </a:lnSpc>
            </a:pPr>
            <a:r>
              <a:rPr lang="en-IN" dirty="0" smtClean="0">
                <a:latin typeface="Garamond" pitchFamily="18" charset="0"/>
              </a:rPr>
              <a:t>High number of AFP cases even after eradication of Polio – a major concern (2013: 54,632).</a:t>
            </a:r>
          </a:p>
          <a:p>
            <a:pPr>
              <a:lnSpc>
                <a:spcPct val="150000"/>
              </a:lnSpc>
            </a:pPr>
            <a:r>
              <a:rPr lang="en-IN" dirty="0" smtClean="0">
                <a:latin typeface="Garamond" pitchFamily="18" charset="0"/>
              </a:rPr>
              <a:t>ICMR is planning to take up a study on aetiology and transmission dynamics of  non-polio </a:t>
            </a:r>
            <a:r>
              <a:rPr lang="en-IN" dirty="0" err="1" smtClean="0">
                <a:latin typeface="Garamond" pitchFamily="18" charset="0"/>
              </a:rPr>
              <a:t>enteroviruses</a:t>
            </a:r>
            <a:r>
              <a:rPr lang="en-IN" dirty="0" smtClean="0">
                <a:latin typeface="Garamond" pitchFamily="18" charset="0"/>
              </a:rPr>
              <a:t> causing AFP.</a:t>
            </a:r>
          </a:p>
          <a:p>
            <a:pPr>
              <a:lnSpc>
                <a:spcPct val="150000"/>
              </a:lnSpc>
            </a:pPr>
            <a:r>
              <a:rPr lang="en-IN" dirty="0" smtClean="0">
                <a:latin typeface="Garamond" pitchFamily="18" charset="0"/>
              </a:rPr>
              <a:t>All 8 National Polio Labs and ICMR VRDLs to be involved.</a:t>
            </a:r>
          </a:p>
          <a:p>
            <a:pPr>
              <a:lnSpc>
                <a:spcPct val="150000"/>
              </a:lnSpc>
            </a:pPr>
            <a:r>
              <a:rPr lang="en-IN" dirty="0" smtClean="0">
                <a:latin typeface="Garamond" pitchFamily="18" charset="0"/>
              </a:rPr>
              <a:t>Protocol development underway</a:t>
            </a:r>
            <a:endParaRPr lang="en-IN" dirty="0">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2667000" y="304800"/>
            <a:ext cx="3810000" cy="466725"/>
          </a:xfrm>
          <a:prstGeom prst="rect">
            <a:avLst/>
          </a:prstGeom>
          <a:solidFill>
            <a:srgbClr val="DEF8FE"/>
          </a:solidFill>
          <a:ln w="9525">
            <a:solidFill>
              <a:schemeClr val="tx1"/>
            </a:solidFill>
            <a:miter lim="800000"/>
            <a:headEnd/>
            <a:tailEnd/>
          </a:ln>
        </p:spPr>
        <p:txBody>
          <a:bodyPr>
            <a:spAutoFit/>
          </a:bodyPr>
          <a:lstStyle/>
          <a:p>
            <a:pPr algn="ctr"/>
            <a:r>
              <a:rPr lang="en-US" sz="2400" b="1">
                <a:solidFill>
                  <a:schemeClr val="tx2"/>
                </a:solidFill>
              </a:rPr>
              <a:t>Members of Task Force</a:t>
            </a:r>
          </a:p>
        </p:txBody>
      </p:sp>
      <p:sp>
        <p:nvSpPr>
          <p:cNvPr id="14339" name="Text Box 4"/>
          <p:cNvSpPr txBox="1">
            <a:spLocks noChangeArrowheads="1"/>
          </p:cNvSpPr>
          <p:nvPr/>
        </p:nvSpPr>
        <p:spPr bwMode="auto">
          <a:xfrm>
            <a:off x="152400" y="1371600"/>
            <a:ext cx="2667000" cy="906463"/>
          </a:xfrm>
          <a:prstGeom prst="rect">
            <a:avLst/>
          </a:prstGeom>
          <a:solidFill>
            <a:srgbClr val="FFDDFF"/>
          </a:solidFill>
          <a:ln w="9525">
            <a:solidFill>
              <a:schemeClr val="tx1"/>
            </a:solidFill>
            <a:miter lim="800000"/>
            <a:headEnd/>
            <a:tailEnd/>
          </a:ln>
        </p:spPr>
        <p:txBody>
          <a:bodyPr>
            <a:spAutoFit/>
          </a:bodyPr>
          <a:lstStyle/>
          <a:p>
            <a:pPr algn="ctr">
              <a:lnSpc>
                <a:spcPct val="80000"/>
              </a:lnSpc>
              <a:spcBef>
                <a:spcPct val="50000"/>
              </a:spcBef>
            </a:pPr>
            <a:r>
              <a:rPr lang="en-US" sz="2200" b="1">
                <a:solidFill>
                  <a:srgbClr val="660066"/>
                </a:solidFill>
              </a:rPr>
              <a:t>Member Secretary: Sr. DDG, ICMR</a:t>
            </a:r>
          </a:p>
        </p:txBody>
      </p:sp>
      <p:sp>
        <p:nvSpPr>
          <p:cNvPr id="14340" name="Text Box 5"/>
          <p:cNvSpPr txBox="1">
            <a:spLocks noChangeArrowheads="1"/>
          </p:cNvSpPr>
          <p:nvPr/>
        </p:nvSpPr>
        <p:spPr bwMode="auto">
          <a:xfrm>
            <a:off x="7210425" y="1371600"/>
            <a:ext cx="1905000" cy="1006429"/>
          </a:xfrm>
          <a:prstGeom prst="rect">
            <a:avLst/>
          </a:prstGeom>
          <a:solidFill>
            <a:srgbClr val="CCFFCC"/>
          </a:solidFill>
          <a:ln w="9525">
            <a:solidFill>
              <a:schemeClr val="tx1"/>
            </a:solidFill>
            <a:miter lim="800000"/>
            <a:headEnd/>
            <a:tailEnd/>
          </a:ln>
        </p:spPr>
        <p:txBody>
          <a:bodyPr>
            <a:spAutoFit/>
          </a:bodyPr>
          <a:lstStyle/>
          <a:p>
            <a:pPr algn="ctr">
              <a:lnSpc>
                <a:spcPct val="90000"/>
              </a:lnSpc>
              <a:spcBef>
                <a:spcPct val="50000"/>
              </a:spcBef>
            </a:pPr>
            <a:r>
              <a:rPr lang="en-US" sz="2200" b="1" dirty="0">
                <a:solidFill>
                  <a:srgbClr val="003300"/>
                </a:solidFill>
              </a:rPr>
              <a:t>Technical Coordinator: </a:t>
            </a:r>
            <a:r>
              <a:rPr lang="en-US" sz="2200" b="1" dirty="0" smtClean="0">
                <a:solidFill>
                  <a:srgbClr val="003300"/>
                </a:solidFill>
              </a:rPr>
              <a:t>Director, </a:t>
            </a:r>
            <a:r>
              <a:rPr lang="en-US" sz="2200" b="1" dirty="0">
                <a:solidFill>
                  <a:srgbClr val="003300"/>
                </a:solidFill>
              </a:rPr>
              <a:t>EVRC</a:t>
            </a:r>
          </a:p>
        </p:txBody>
      </p:sp>
      <p:sp>
        <p:nvSpPr>
          <p:cNvPr id="14341" name="Line 9"/>
          <p:cNvSpPr>
            <a:spLocks noChangeShapeType="1"/>
          </p:cNvSpPr>
          <p:nvPr/>
        </p:nvSpPr>
        <p:spPr bwMode="auto">
          <a:xfrm>
            <a:off x="4572000" y="838200"/>
            <a:ext cx="0" cy="228600"/>
          </a:xfrm>
          <a:prstGeom prst="line">
            <a:avLst/>
          </a:prstGeom>
          <a:noFill/>
          <a:ln w="9525">
            <a:solidFill>
              <a:schemeClr val="tx1"/>
            </a:solidFill>
            <a:round/>
            <a:headEnd/>
            <a:tailEnd/>
          </a:ln>
        </p:spPr>
        <p:txBody>
          <a:bodyPr/>
          <a:lstStyle/>
          <a:p>
            <a:endParaRPr lang="en-IN"/>
          </a:p>
        </p:txBody>
      </p:sp>
      <p:sp>
        <p:nvSpPr>
          <p:cNvPr id="14342" name="Line 11"/>
          <p:cNvSpPr>
            <a:spLocks noChangeShapeType="1"/>
          </p:cNvSpPr>
          <p:nvPr/>
        </p:nvSpPr>
        <p:spPr bwMode="auto">
          <a:xfrm flipH="1">
            <a:off x="1219200" y="1066800"/>
            <a:ext cx="3352800" cy="0"/>
          </a:xfrm>
          <a:prstGeom prst="line">
            <a:avLst/>
          </a:prstGeom>
          <a:noFill/>
          <a:ln w="9525">
            <a:solidFill>
              <a:schemeClr val="tx1"/>
            </a:solidFill>
            <a:round/>
            <a:headEnd/>
            <a:tailEnd/>
          </a:ln>
        </p:spPr>
        <p:txBody>
          <a:bodyPr/>
          <a:lstStyle/>
          <a:p>
            <a:endParaRPr lang="en-IN"/>
          </a:p>
        </p:txBody>
      </p:sp>
      <p:sp>
        <p:nvSpPr>
          <p:cNvPr id="14343" name="Line 12"/>
          <p:cNvSpPr>
            <a:spLocks noChangeShapeType="1"/>
          </p:cNvSpPr>
          <p:nvPr/>
        </p:nvSpPr>
        <p:spPr bwMode="auto">
          <a:xfrm flipH="1">
            <a:off x="4572000" y="1066800"/>
            <a:ext cx="3581400" cy="0"/>
          </a:xfrm>
          <a:prstGeom prst="line">
            <a:avLst/>
          </a:prstGeom>
          <a:noFill/>
          <a:ln w="9525">
            <a:solidFill>
              <a:schemeClr val="tx1"/>
            </a:solidFill>
            <a:round/>
            <a:headEnd/>
            <a:tailEnd/>
          </a:ln>
        </p:spPr>
        <p:txBody>
          <a:bodyPr/>
          <a:lstStyle/>
          <a:p>
            <a:endParaRPr lang="en-IN"/>
          </a:p>
        </p:txBody>
      </p:sp>
      <p:sp>
        <p:nvSpPr>
          <p:cNvPr id="14344" name="Line 13"/>
          <p:cNvSpPr>
            <a:spLocks noChangeShapeType="1"/>
          </p:cNvSpPr>
          <p:nvPr/>
        </p:nvSpPr>
        <p:spPr bwMode="auto">
          <a:xfrm>
            <a:off x="1219200" y="1066800"/>
            <a:ext cx="0" cy="304800"/>
          </a:xfrm>
          <a:prstGeom prst="line">
            <a:avLst/>
          </a:prstGeom>
          <a:noFill/>
          <a:ln w="9525">
            <a:solidFill>
              <a:schemeClr val="tx1"/>
            </a:solidFill>
            <a:round/>
            <a:headEnd/>
            <a:tailEnd/>
          </a:ln>
        </p:spPr>
        <p:txBody>
          <a:bodyPr/>
          <a:lstStyle/>
          <a:p>
            <a:endParaRPr lang="en-IN"/>
          </a:p>
        </p:txBody>
      </p:sp>
      <p:sp>
        <p:nvSpPr>
          <p:cNvPr id="14345" name="Line 14"/>
          <p:cNvSpPr>
            <a:spLocks noChangeShapeType="1"/>
          </p:cNvSpPr>
          <p:nvPr/>
        </p:nvSpPr>
        <p:spPr bwMode="auto">
          <a:xfrm>
            <a:off x="8153400" y="1066800"/>
            <a:ext cx="0" cy="304800"/>
          </a:xfrm>
          <a:prstGeom prst="line">
            <a:avLst/>
          </a:prstGeom>
          <a:noFill/>
          <a:ln w="9525">
            <a:solidFill>
              <a:schemeClr val="tx1"/>
            </a:solidFill>
            <a:round/>
            <a:headEnd/>
            <a:tailEnd/>
          </a:ln>
        </p:spPr>
        <p:txBody>
          <a:bodyPr/>
          <a:lstStyle/>
          <a:p>
            <a:endParaRPr lang="en-IN"/>
          </a:p>
        </p:txBody>
      </p:sp>
      <p:sp>
        <p:nvSpPr>
          <p:cNvPr id="14346" name="Line 15"/>
          <p:cNvSpPr>
            <a:spLocks noChangeShapeType="1"/>
          </p:cNvSpPr>
          <p:nvPr/>
        </p:nvSpPr>
        <p:spPr bwMode="auto">
          <a:xfrm>
            <a:off x="6096000" y="2743200"/>
            <a:ext cx="0" cy="228600"/>
          </a:xfrm>
          <a:prstGeom prst="line">
            <a:avLst/>
          </a:prstGeom>
          <a:noFill/>
          <a:ln w="9525">
            <a:solidFill>
              <a:schemeClr val="tx1"/>
            </a:solidFill>
            <a:round/>
            <a:headEnd/>
            <a:tailEnd/>
          </a:ln>
        </p:spPr>
        <p:txBody>
          <a:bodyPr/>
          <a:lstStyle/>
          <a:p>
            <a:endParaRPr lang="en-IN"/>
          </a:p>
        </p:txBody>
      </p:sp>
      <p:sp>
        <p:nvSpPr>
          <p:cNvPr id="14347" name="Text Box 21"/>
          <p:cNvSpPr txBox="1">
            <a:spLocks noChangeArrowheads="1"/>
          </p:cNvSpPr>
          <p:nvPr/>
        </p:nvSpPr>
        <p:spPr bwMode="auto">
          <a:xfrm>
            <a:off x="3200400" y="1447800"/>
            <a:ext cx="2133600" cy="657225"/>
          </a:xfrm>
          <a:prstGeom prst="rect">
            <a:avLst/>
          </a:prstGeom>
          <a:solidFill>
            <a:srgbClr val="FFFFCC"/>
          </a:solidFill>
          <a:ln w="28575">
            <a:solidFill>
              <a:srgbClr val="CC3300"/>
            </a:solidFill>
            <a:miter lim="800000"/>
            <a:headEnd/>
            <a:tailEnd/>
          </a:ln>
        </p:spPr>
        <p:txBody>
          <a:bodyPr>
            <a:spAutoFit/>
          </a:bodyPr>
          <a:lstStyle/>
          <a:p>
            <a:pPr algn="ctr">
              <a:lnSpc>
                <a:spcPct val="80000"/>
              </a:lnSpc>
              <a:spcBef>
                <a:spcPct val="50000"/>
              </a:spcBef>
            </a:pPr>
            <a:r>
              <a:rPr lang="en-US" sz="2200" b="1">
                <a:solidFill>
                  <a:srgbClr val="660066"/>
                </a:solidFill>
              </a:rPr>
              <a:t>Chairman: DG, ICMR</a:t>
            </a:r>
          </a:p>
        </p:txBody>
      </p:sp>
      <p:sp>
        <p:nvSpPr>
          <p:cNvPr id="14348" name="Line 24"/>
          <p:cNvSpPr>
            <a:spLocks noChangeShapeType="1"/>
          </p:cNvSpPr>
          <p:nvPr/>
        </p:nvSpPr>
        <p:spPr bwMode="auto">
          <a:xfrm>
            <a:off x="6096000" y="1066800"/>
            <a:ext cx="0" cy="990600"/>
          </a:xfrm>
          <a:prstGeom prst="line">
            <a:avLst/>
          </a:prstGeom>
          <a:noFill/>
          <a:ln w="9525">
            <a:solidFill>
              <a:schemeClr val="tx1"/>
            </a:solidFill>
            <a:round/>
            <a:headEnd/>
            <a:tailEnd/>
          </a:ln>
        </p:spPr>
        <p:txBody>
          <a:bodyPr/>
          <a:lstStyle/>
          <a:p>
            <a:endParaRPr lang="en-IN"/>
          </a:p>
        </p:txBody>
      </p:sp>
      <p:sp>
        <p:nvSpPr>
          <p:cNvPr id="14349" name="Line 26"/>
          <p:cNvSpPr>
            <a:spLocks noChangeShapeType="1"/>
          </p:cNvSpPr>
          <p:nvPr/>
        </p:nvSpPr>
        <p:spPr bwMode="auto">
          <a:xfrm>
            <a:off x="4267200" y="1066800"/>
            <a:ext cx="0" cy="304800"/>
          </a:xfrm>
          <a:prstGeom prst="line">
            <a:avLst/>
          </a:prstGeom>
          <a:noFill/>
          <a:ln w="9525">
            <a:solidFill>
              <a:schemeClr val="tx1"/>
            </a:solidFill>
            <a:round/>
            <a:headEnd/>
            <a:tailEnd/>
          </a:ln>
        </p:spPr>
        <p:txBody>
          <a:bodyPr/>
          <a:lstStyle/>
          <a:p>
            <a:endParaRPr lang="en-IN"/>
          </a:p>
        </p:txBody>
      </p:sp>
      <p:sp>
        <p:nvSpPr>
          <p:cNvPr id="14350" name="Oval 14"/>
          <p:cNvSpPr>
            <a:spLocks noChangeArrowheads="1"/>
          </p:cNvSpPr>
          <p:nvPr/>
        </p:nvSpPr>
        <p:spPr bwMode="auto">
          <a:xfrm>
            <a:off x="5257800" y="1905000"/>
            <a:ext cx="1905000" cy="914400"/>
          </a:xfrm>
          <a:prstGeom prst="ellipse">
            <a:avLst/>
          </a:prstGeom>
          <a:solidFill>
            <a:schemeClr val="folHlink"/>
          </a:solidFill>
          <a:ln w="9525">
            <a:solidFill>
              <a:schemeClr val="tx1"/>
            </a:solidFill>
            <a:round/>
            <a:headEnd/>
            <a:tailEnd/>
          </a:ln>
          <a:effectLst/>
        </p:spPr>
        <p:txBody>
          <a:bodyPr wrap="none" anchor="ctr"/>
          <a:lstStyle/>
          <a:p>
            <a:endParaRPr lang="en-IN"/>
          </a:p>
        </p:txBody>
      </p:sp>
      <p:sp>
        <p:nvSpPr>
          <p:cNvPr id="14351" name="Text Box 15"/>
          <p:cNvSpPr txBox="1">
            <a:spLocks noChangeArrowheads="1"/>
          </p:cNvSpPr>
          <p:nvPr/>
        </p:nvSpPr>
        <p:spPr bwMode="auto">
          <a:xfrm>
            <a:off x="5376863" y="1981200"/>
            <a:ext cx="1752600" cy="762000"/>
          </a:xfrm>
          <a:prstGeom prst="rect">
            <a:avLst/>
          </a:prstGeom>
          <a:noFill/>
          <a:ln w="9525">
            <a:noFill/>
            <a:miter lim="800000"/>
            <a:headEnd/>
            <a:tailEnd/>
          </a:ln>
          <a:effectLst/>
        </p:spPr>
        <p:txBody>
          <a:bodyPr>
            <a:spAutoFit/>
          </a:bodyPr>
          <a:lstStyle/>
          <a:p>
            <a:pPr algn="ctr"/>
            <a:r>
              <a:rPr lang="en-US" sz="2200" b="1"/>
              <a:t>Other members</a:t>
            </a:r>
          </a:p>
        </p:txBody>
      </p:sp>
      <p:grpSp>
        <p:nvGrpSpPr>
          <p:cNvPr id="2" name="Group 16"/>
          <p:cNvGrpSpPr>
            <a:grpSpLocks/>
          </p:cNvGrpSpPr>
          <p:nvPr/>
        </p:nvGrpSpPr>
        <p:grpSpPr bwMode="auto">
          <a:xfrm>
            <a:off x="0" y="3200400"/>
            <a:ext cx="2209800" cy="914400"/>
            <a:chOff x="3840" y="3504"/>
            <a:chExt cx="1296" cy="576"/>
          </a:xfrm>
        </p:grpSpPr>
        <p:sp>
          <p:nvSpPr>
            <p:cNvPr id="14353" name="Oval 17"/>
            <p:cNvSpPr>
              <a:spLocks noChangeArrowheads="1"/>
            </p:cNvSpPr>
            <p:nvPr/>
          </p:nvSpPr>
          <p:spPr bwMode="auto">
            <a:xfrm>
              <a:off x="3840" y="3504"/>
              <a:ext cx="1296" cy="576"/>
            </a:xfrm>
            <a:prstGeom prst="ellipse">
              <a:avLst/>
            </a:prstGeom>
            <a:solidFill>
              <a:srgbClr val="CCECFF"/>
            </a:solidFill>
            <a:ln w="9525">
              <a:solidFill>
                <a:schemeClr val="tx1"/>
              </a:solidFill>
              <a:round/>
              <a:headEnd/>
              <a:tailEnd/>
            </a:ln>
            <a:effectLst/>
          </p:spPr>
          <p:txBody>
            <a:bodyPr wrap="none" anchor="ctr"/>
            <a:lstStyle/>
            <a:p>
              <a:pPr algn="ctr"/>
              <a:endParaRPr lang="en-US"/>
            </a:p>
          </p:txBody>
        </p:sp>
        <p:sp>
          <p:nvSpPr>
            <p:cNvPr id="14354" name="Text Box 18"/>
            <p:cNvSpPr txBox="1">
              <a:spLocks noChangeArrowheads="1"/>
            </p:cNvSpPr>
            <p:nvPr/>
          </p:nvSpPr>
          <p:spPr bwMode="auto">
            <a:xfrm>
              <a:off x="3936" y="3552"/>
              <a:ext cx="1104" cy="472"/>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Secretary/ Representative MOH&amp;FW</a:t>
              </a:r>
              <a:endParaRPr lang="en-US" b="1"/>
            </a:p>
          </p:txBody>
        </p:sp>
      </p:grpSp>
      <p:grpSp>
        <p:nvGrpSpPr>
          <p:cNvPr id="3" name="Group 19"/>
          <p:cNvGrpSpPr>
            <a:grpSpLocks/>
          </p:cNvGrpSpPr>
          <p:nvPr/>
        </p:nvGrpSpPr>
        <p:grpSpPr bwMode="auto">
          <a:xfrm>
            <a:off x="4648200" y="5486400"/>
            <a:ext cx="990600" cy="457200"/>
            <a:chOff x="3840" y="3504"/>
            <a:chExt cx="1296" cy="576"/>
          </a:xfrm>
        </p:grpSpPr>
        <p:sp>
          <p:nvSpPr>
            <p:cNvPr id="14356" name="Oval 20"/>
            <p:cNvSpPr>
              <a:spLocks noChangeArrowheads="1"/>
            </p:cNvSpPr>
            <p:nvPr/>
          </p:nvSpPr>
          <p:spPr bwMode="auto">
            <a:xfrm>
              <a:off x="3840" y="3504"/>
              <a:ext cx="1296" cy="576"/>
            </a:xfrm>
            <a:prstGeom prst="ellipse">
              <a:avLst/>
            </a:prstGeom>
            <a:solidFill>
              <a:srgbClr val="CCFFCC"/>
            </a:solidFill>
            <a:ln w="9525">
              <a:solidFill>
                <a:schemeClr val="tx1"/>
              </a:solidFill>
              <a:round/>
              <a:headEnd/>
              <a:tailEnd/>
            </a:ln>
            <a:effectLst/>
          </p:spPr>
          <p:txBody>
            <a:bodyPr wrap="none" anchor="ctr"/>
            <a:lstStyle/>
            <a:p>
              <a:pPr algn="ctr"/>
              <a:endParaRPr lang="en-US" b="1"/>
            </a:p>
          </p:txBody>
        </p:sp>
        <p:sp>
          <p:nvSpPr>
            <p:cNvPr id="14357" name="Text Box 21"/>
            <p:cNvSpPr txBox="1">
              <a:spLocks noChangeArrowheads="1"/>
            </p:cNvSpPr>
            <p:nvPr/>
          </p:nvSpPr>
          <p:spPr bwMode="auto">
            <a:xfrm>
              <a:off x="3938" y="3552"/>
              <a:ext cx="1100" cy="392"/>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NPSP</a:t>
              </a:r>
              <a:endParaRPr lang="en-US" b="1"/>
            </a:p>
          </p:txBody>
        </p:sp>
      </p:grpSp>
      <p:grpSp>
        <p:nvGrpSpPr>
          <p:cNvPr id="4" name="Group 22"/>
          <p:cNvGrpSpPr>
            <a:grpSpLocks/>
          </p:cNvGrpSpPr>
          <p:nvPr/>
        </p:nvGrpSpPr>
        <p:grpSpPr bwMode="auto">
          <a:xfrm>
            <a:off x="990600" y="4529138"/>
            <a:ext cx="1963738" cy="1262062"/>
            <a:chOff x="779" y="2798"/>
            <a:chExt cx="1237" cy="795"/>
          </a:xfrm>
        </p:grpSpPr>
        <p:sp>
          <p:nvSpPr>
            <p:cNvPr id="14359" name="Oval 23"/>
            <p:cNvSpPr>
              <a:spLocks noChangeArrowheads="1"/>
            </p:cNvSpPr>
            <p:nvPr/>
          </p:nvSpPr>
          <p:spPr bwMode="auto">
            <a:xfrm>
              <a:off x="816" y="2798"/>
              <a:ext cx="1200" cy="795"/>
            </a:xfrm>
            <a:prstGeom prst="ellipse">
              <a:avLst/>
            </a:prstGeom>
            <a:solidFill>
              <a:srgbClr val="CCCC00"/>
            </a:solidFill>
            <a:ln w="9525">
              <a:solidFill>
                <a:schemeClr val="tx1"/>
              </a:solidFill>
              <a:round/>
              <a:headEnd/>
              <a:tailEnd/>
            </a:ln>
            <a:effectLst/>
          </p:spPr>
          <p:txBody>
            <a:bodyPr wrap="none" anchor="ctr"/>
            <a:lstStyle/>
            <a:p>
              <a:pPr algn="ctr"/>
              <a:endParaRPr lang="en-US"/>
            </a:p>
          </p:txBody>
        </p:sp>
        <p:sp>
          <p:nvSpPr>
            <p:cNvPr id="14360" name="Text Box 24"/>
            <p:cNvSpPr txBox="1">
              <a:spLocks noChangeArrowheads="1"/>
            </p:cNvSpPr>
            <p:nvPr/>
          </p:nvSpPr>
          <p:spPr bwMode="auto">
            <a:xfrm>
              <a:off x="779" y="2832"/>
              <a:ext cx="1226" cy="748"/>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Secretary/ Representative Min. of Agriculture /Veterinary</a:t>
              </a:r>
              <a:endParaRPr lang="en-US" b="1"/>
            </a:p>
          </p:txBody>
        </p:sp>
      </p:grpSp>
      <p:grpSp>
        <p:nvGrpSpPr>
          <p:cNvPr id="5" name="Group 25"/>
          <p:cNvGrpSpPr>
            <a:grpSpLocks/>
          </p:cNvGrpSpPr>
          <p:nvPr/>
        </p:nvGrpSpPr>
        <p:grpSpPr bwMode="auto">
          <a:xfrm>
            <a:off x="2362200" y="3200400"/>
            <a:ext cx="2209800" cy="914400"/>
            <a:chOff x="3840" y="3504"/>
            <a:chExt cx="1296" cy="576"/>
          </a:xfrm>
        </p:grpSpPr>
        <p:sp>
          <p:nvSpPr>
            <p:cNvPr id="14362" name="Oval 26"/>
            <p:cNvSpPr>
              <a:spLocks noChangeArrowheads="1"/>
            </p:cNvSpPr>
            <p:nvPr/>
          </p:nvSpPr>
          <p:spPr bwMode="auto">
            <a:xfrm>
              <a:off x="3840" y="3504"/>
              <a:ext cx="1296" cy="576"/>
            </a:xfrm>
            <a:prstGeom prst="ellipse">
              <a:avLst/>
            </a:prstGeom>
            <a:solidFill>
              <a:srgbClr val="CCFFCC"/>
            </a:solidFill>
            <a:ln w="9525">
              <a:solidFill>
                <a:schemeClr val="tx1"/>
              </a:solidFill>
              <a:round/>
              <a:headEnd/>
              <a:tailEnd/>
            </a:ln>
            <a:effectLst/>
          </p:spPr>
          <p:txBody>
            <a:bodyPr wrap="none" anchor="ctr"/>
            <a:lstStyle/>
            <a:p>
              <a:pPr algn="ctr"/>
              <a:endParaRPr lang="en-US"/>
            </a:p>
          </p:txBody>
        </p:sp>
        <p:sp>
          <p:nvSpPr>
            <p:cNvPr id="14363" name="Text Box 27"/>
            <p:cNvSpPr txBox="1">
              <a:spLocks noChangeArrowheads="1"/>
            </p:cNvSpPr>
            <p:nvPr/>
          </p:nvSpPr>
          <p:spPr bwMode="auto">
            <a:xfrm>
              <a:off x="3936" y="3552"/>
              <a:ext cx="1104" cy="472"/>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Secretary/ Representative Min. of S&amp;T</a:t>
              </a:r>
              <a:endParaRPr lang="en-US" b="1"/>
            </a:p>
          </p:txBody>
        </p:sp>
      </p:grpSp>
      <p:sp>
        <p:nvSpPr>
          <p:cNvPr id="14364" name="Oval 28"/>
          <p:cNvSpPr>
            <a:spLocks noChangeArrowheads="1"/>
          </p:cNvSpPr>
          <p:nvPr/>
        </p:nvSpPr>
        <p:spPr bwMode="auto">
          <a:xfrm>
            <a:off x="4876800" y="3200400"/>
            <a:ext cx="2057400" cy="1143000"/>
          </a:xfrm>
          <a:prstGeom prst="ellipse">
            <a:avLst/>
          </a:prstGeom>
          <a:solidFill>
            <a:srgbClr val="CCECFF"/>
          </a:solidFill>
          <a:ln w="9525">
            <a:solidFill>
              <a:schemeClr val="tx1"/>
            </a:solidFill>
            <a:round/>
            <a:headEnd/>
            <a:tailEnd/>
          </a:ln>
          <a:effectLst/>
        </p:spPr>
        <p:txBody>
          <a:bodyPr wrap="none" anchor="ctr"/>
          <a:lstStyle/>
          <a:p>
            <a:pPr algn="ctr"/>
            <a:endParaRPr lang="en-US"/>
          </a:p>
        </p:txBody>
      </p:sp>
      <p:sp>
        <p:nvSpPr>
          <p:cNvPr id="14365" name="Text Box 29"/>
          <p:cNvSpPr txBox="1">
            <a:spLocks noChangeArrowheads="1"/>
          </p:cNvSpPr>
          <p:nvPr/>
        </p:nvSpPr>
        <p:spPr bwMode="auto">
          <a:xfrm>
            <a:off x="5029200" y="3276600"/>
            <a:ext cx="1828800" cy="968375"/>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Secretary/ Representative Min. of Environment</a:t>
            </a:r>
            <a:endParaRPr lang="en-US" b="1"/>
          </a:p>
        </p:txBody>
      </p:sp>
      <p:sp>
        <p:nvSpPr>
          <p:cNvPr id="14366" name="Oval 30"/>
          <p:cNvSpPr>
            <a:spLocks noChangeArrowheads="1"/>
          </p:cNvSpPr>
          <p:nvPr/>
        </p:nvSpPr>
        <p:spPr bwMode="auto">
          <a:xfrm>
            <a:off x="7086600" y="3200400"/>
            <a:ext cx="2057400" cy="1066800"/>
          </a:xfrm>
          <a:prstGeom prst="ellipse">
            <a:avLst/>
          </a:prstGeom>
          <a:solidFill>
            <a:srgbClr val="CCCC00"/>
          </a:solidFill>
          <a:ln w="9525">
            <a:solidFill>
              <a:schemeClr val="tx1"/>
            </a:solidFill>
            <a:round/>
            <a:headEnd/>
            <a:tailEnd/>
          </a:ln>
          <a:effectLst/>
        </p:spPr>
        <p:txBody>
          <a:bodyPr wrap="none" anchor="ctr"/>
          <a:lstStyle/>
          <a:p>
            <a:pPr algn="ctr"/>
            <a:endParaRPr lang="en-US"/>
          </a:p>
        </p:txBody>
      </p:sp>
      <p:sp>
        <p:nvSpPr>
          <p:cNvPr id="14367" name="Text Box 31"/>
          <p:cNvSpPr txBox="1">
            <a:spLocks noChangeArrowheads="1"/>
          </p:cNvSpPr>
          <p:nvPr/>
        </p:nvSpPr>
        <p:spPr bwMode="auto">
          <a:xfrm>
            <a:off x="7162800" y="3276600"/>
            <a:ext cx="1828800" cy="968375"/>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Secretary/ Representative Min. of Defense</a:t>
            </a:r>
            <a:endParaRPr lang="en-US" b="1"/>
          </a:p>
        </p:txBody>
      </p:sp>
      <p:sp>
        <p:nvSpPr>
          <p:cNvPr id="14368" name="Oval 32"/>
          <p:cNvSpPr>
            <a:spLocks noChangeArrowheads="1"/>
          </p:cNvSpPr>
          <p:nvPr/>
        </p:nvSpPr>
        <p:spPr bwMode="auto">
          <a:xfrm>
            <a:off x="5105400" y="4648200"/>
            <a:ext cx="1981200" cy="685800"/>
          </a:xfrm>
          <a:prstGeom prst="ellipse">
            <a:avLst/>
          </a:prstGeom>
          <a:solidFill>
            <a:srgbClr val="CCCC00"/>
          </a:solidFill>
          <a:ln w="9525">
            <a:solidFill>
              <a:schemeClr val="tx1"/>
            </a:solidFill>
            <a:round/>
            <a:headEnd/>
            <a:tailEnd/>
          </a:ln>
          <a:effectLst/>
        </p:spPr>
        <p:txBody>
          <a:bodyPr wrap="none" anchor="ctr"/>
          <a:lstStyle/>
          <a:p>
            <a:pPr algn="ctr"/>
            <a:endParaRPr lang="en-US" b="1"/>
          </a:p>
        </p:txBody>
      </p:sp>
      <p:sp>
        <p:nvSpPr>
          <p:cNvPr id="14369" name="Text Box 33"/>
          <p:cNvSpPr txBox="1">
            <a:spLocks noChangeArrowheads="1"/>
          </p:cNvSpPr>
          <p:nvPr/>
        </p:nvSpPr>
        <p:spPr bwMode="auto">
          <a:xfrm>
            <a:off x="5181600" y="4705350"/>
            <a:ext cx="1758950" cy="530225"/>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Vaccine Manufacturers</a:t>
            </a:r>
            <a:endParaRPr lang="en-US" b="1"/>
          </a:p>
        </p:txBody>
      </p:sp>
      <p:sp>
        <p:nvSpPr>
          <p:cNvPr id="14370" name="Oval 34"/>
          <p:cNvSpPr>
            <a:spLocks noChangeArrowheads="1"/>
          </p:cNvSpPr>
          <p:nvPr/>
        </p:nvSpPr>
        <p:spPr bwMode="auto">
          <a:xfrm>
            <a:off x="3232150" y="4667250"/>
            <a:ext cx="1676400" cy="1036638"/>
          </a:xfrm>
          <a:prstGeom prst="ellipse">
            <a:avLst/>
          </a:prstGeom>
          <a:solidFill>
            <a:srgbClr val="CCECFF"/>
          </a:solidFill>
          <a:ln w="9525">
            <a:solidFill>
              <a:schemeClr val="tx1"/>
            </a:solidFill>
            <a:round/>
            <a:headEnd/>
            <a:tailEnd/>
          </a:ln>
          <a:effectLst/>
        </p:spPr>
        <p:txBody>
          <a:bodyPr wrap="none" anchor="ctr"/>
          <a:lstStyle/>
          <a:p>
            <a:pPr algn="ctr"/>
            <a:endParaRPr lang="en-US"/>
          </a:p>
        </p:txBody>
      </p:sp>
      <p:sp>
        <p:nvSpPr>
          <p:cNvPr id="14371" name="Text Box 35"/>
          <p:cNvSpPr txBox="1">
            <a:spLocks noChangeArrowheads="1"/>
          </p:cNvSpPr>
          <p:nvPr/>
        </p:nvSpPr>
        <p:spPr bwMode="auto">
          <a:xfrm>
            <a:off x="3355975" y="4752975"/>
            <a:ext cx="1520825" cy="749300"/>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Indian Asso. of Universities</a:t>
            </a:r>
            <a:endParaRPr lang="en-US" b="1"/>
          </a:p>
        </p:txBody>
      </p:sp>
      <p:sp>
        <p:nvSpPr>
          <p:cNvPr id="14372" name="Oval 36"/>
          <p:cNvSpPr>
            <a:spLocks noChangeArrowheads="1"/>
          </p:cNvSpPr>
          <p:nvPr/>
        </p:nvSpPr>
        <p:spPr bwMode="auto">
          <a:xfrm>
            <a:off x="7086600" y="4648200"/>
            <a:ext cx="2057400" cy="1036638"/>
          </a:xfrm>
          <a:prstGeom prst="ellipse">
            <a:avLst/>
          </a:prstGeom>
          <a:solidFill>
            <a:srgbClr val="CCECFF"/>
          </a:solidFill>
          <a:ln w="9525">
            <a:solidFill>
              <a:schemeClr val="tx1"/>
            </a:solidFill>
            <a:round/>
            <a:headEnd/>
            <a:tailEnd/>
          </a:ln>
          <a:effectLst/>
        </p:spPr>
        <p:txBody>
          <a:bodyPr wrap="none" anchor="ctr"/>
          <a:lstStyle/>
          <a:p>
            <a:pPr algn="ctr"/>
            <a:endParaRPr lang="en-US"/>
          </a:p>
        </p:txBody>
      </p:sp>
      <p:sp>
        <p:nvSpPr>
          <p:cNvPr id="14373" name="Text Box 37"/>
          <p:cNvSpPr txBox="1">
            <a:spLocks noChangeArrowheads="1"/>
          </p:cNvSpPr>
          <p:nvPr/>
        </p:nvSpPr>
        <p:spPr bwMode="auto">
          <a:xfrm>
            <a:off x="7162800" y="4733925"/>
            <a:ext cx="1981200" cy="749300"/>
          </a:xfrm>
          <a:prstGeom prst="rect">
            <a:avLst/>
          </a:prstGeom>
          <a:noFill/>
          <a:ln w="9525">
            <a:noFill/>
            <a:miter lim="800000"/>
            <a:headEnd/>
            <a:tailEnd/>
          </a:ln>
          <a:effectLst/>
        </p:spPr>
        <p:txBody>
          <a:bodyPr>
            <a:spAutoFit/>
          </a:bodyPr>
          <a:lstStyle/>
          <a:p>
            <a:pPr algn="ctr">
              <a:lnSpc>
                <a:spcPct val="80000"/>
              </a:lnSpc>
              <a:spcBef>
                <a:spcPct val="50000"/>
              </a:spcBef>
            </a:pPr>
            <a:r>
              <a:rPr lang="en-US" b="1">
                <a:solidFill>
                  <a:srgbClr val="660066"/>
                </a:solidFill>
              </a:rPr>
              <a:t>Asso. of Medical Microbiologists</a:t>
            </a:r>
            <a:endParaRPr lang="en-US" b="1"/>
          </a:p>
        </p:txBody>
      </p:sp>
      <p:sp>
        <p:nvSpPr>
          <p:cNvPr id="14374" name="Line 38"/>
          <p:cNvSpPr>
            <a:spLocks noChangeShapeType="1"/>
          </p:cNvSpPr>
          <p:nvPr/>
        </p:nvSpPr>
        <p:spPr bwMode="auto">
          <a:xfrm>
            <a:off x="990600" y="2971800"/>
            <a:ext cx="7010400" cy="0"/>
          </a:xfrm>
          <a:prstGeom prst="line">
            <a:avLst/>
          </a:prstGeom>
          <a:noFill/>
          <a:ln w="9525">
            <a:solidFill>
              <a:schemeClr val="tx1"/>
            </a:solidFill>
            <a:round/>
            <a:headEnd/>
            <a:tailEnd/>
          </a:ln>
          <a:effectLst/>
        </p:spPr>
        <p:txBody>
          <a:bodyPr/>
          <a:lstStyle/>
          <a:p>
            <a:endParaRPr lang="en-IN"/>
          </a:p>
        </p:txBody>
      </p:sp>
      <p:sp>
        <p:nvSpPr>
          <p:cNvPr id="14375" name="Line 39"/>
          <p:cNvSpPr>
            <a:spLocks noChangeShapeType="1"/>
          </p:cNvSpPr>
          <p:nvPr/>
        </p:nvSpPr>
        <p:spPr bwMode="auto">
          <a:xfrm>
            <a:off x="990600" y="2971800"/>
            <a:ext cx="0" cy="228600"/>
          </a:xfrm>
          <a:prstGeom prst="line">
            <a:avLst/>
          </a:prstGeom>
          <a:noFill/>
          <a:ln w="9525">
            <a:solidFill>
              <a:schemeClr val="tx1"/>
            </a:solidFill>
            <a:round/>
            <a:headEnd/>
            <a:tailEnd/>
          </a:ln>
          <a:effectLst/>
        </p:spPr>
        <p:txBody>
          <a:bodyPr/>
          <a:lstStyle/>
          <a:p>
            <a:endParaRPr lang="en-IN"/>
          </a:p>
        </p:txBody>
      </p:sp>
      <p:sp>
        <p:nvSpPr>
          <p:cNvPr id="14376" name="Line 40"/>
          <p:cNvSpPr>
            <a:spLocks noChangeShapeType="1"/>
          </p:cNvSpPr>
          <p:nvPr/>
        </p:nvSpPr>
        <p:spPr bwMode="auto">
          <a:xfrm>
            <a:off x="3429000" y="2971800"/>
            <a:ext cx="0" cy="228600"/>
          </a:xfrm>
          <a:prstGeom prst="line">
            <a:avLst/>
          </a:prstGeom>
          <a:noFill/>
          <a:ln w="9525">
            <a:solidFill>
              <a:schemeClr val="tx1"/>
            </a:solidFill>
            <a:round/>
            <a:headEnd/>
            <a:tailEnd/>
          </a:ln>
          <a:effectLst/>
        </p:spPr>
        <p:txBody>
          <a:bodyPr/>
          <a:lstStyle/>
          <a:p>
            <a:endParaRPr lang="en-IN"/>
          </a:p>
        </p:txBody>
      </p:sp>
      <p:sp>
        <p:nvSpPr>
          <p:cNvPr id="14377" name="Line 41"/>
          <p:cNvSpPr>
            <a:spLocks noChangeShapeType="1"/>
          </p:cNvSpPr>
          <p:nvPr/>
        </p:nvSpPr>
        <p:spPr bwMode="auto">
          <a:xfrm>
            <a:off x="6096000" y="2971800"/>
            <a:ext cx="0" cy="228600"/>
          </a:xfrm>
          <a:prstGeom prst="line">
            <a:avLst/>
          </a:prstGeom>
          <a:noFill/>
          <a:ln w="9525">
            <a:solidFill>
              <a:schemeClr val="tx1"/>
            </a:solidFill>
            <a:round/>
            <a:headEnd/>
            <a:tailEnd/>
          </a:ln>
          <a:effectLst/>
        </p:spPr>
        <p:txBody>
          <a:bodyPr/>
          <a:lstStyle/>
          <a:p>
            <a:endParaRPr lang="en-IN"/>
          </a:p>
        </p:txBody>
      </p:sp>
      <p:sp>
        <p:nvSpPr>
          <p:cNvPr id="14378" name="Line 42"/>
          <p:cNvSpPr>
            <a:spLocks noChangeShapeType="1"/>
          </p:cNvSpPr>
          <p:nvPr/>
        </p:nvSpPr>
        <p:spPr bwMode="auto">
          <a:xfrm>
            <a:off x="8001000" y="2971800"/>
            <a:ext cx="0" cy="228600"/>
          </a:xfrm>
          <a:prstGeom prst="line">
            <a:avLst/>
          </a:prstGeom>
          <a:noFill/>
          <a:ln w="9525">
            <a:solidFill>
              <a:schemeClr val="tx1"/>
            </a:solidFill>
            <a:round/>
            <a:headEnd/>
            <a:tailEnd/>
          </a:ln>
          <a:effectLst/>
        </p:spPr>
        <p:txBody>
          <a:bodyPr/>
          <a:lstStyle/>
          <a:p>
            <a:endParaRPr lang="en-IN"/>
          </a:p>
        </p:txBody>
      </p:sp>
      <p:sp>
        <p:nvSpPr>
          <p:cNvPr id="14379" name="Line 43"/>
          <p:cNvSpPr>
            <a:spLocks noChangeShapeType="1"/>
          </p:cNvSpPr>
          <p:nvPr/>
        </p:nvSpPr>
        <p:spPr bwMode="auto">
          <a:xfrm>
            <a:off x="7010400" y="2971800"/>
            <a:ext cx="0" cy="1447800"/>
          </a:xfrm>
          <a:prstGeom prst="line">
            <a:avLst/>
          </a:prstGeom>
          <a:noFill/>
          <a:ln w="9525">
            <a:solidFill>
              <a:schemeClr val="tx1"/>
            </a:solidFill>
            <a:round/>
            <a:headEnd/>
            <a:tailEnd/>
          </a:ln>
          <a:effectLst/>
        </p:spPr>
        <p:txBody>
          <a:bodyPr/>
          <a:lstStyle/>
          <a:p>
            <a:endParaRPr lang="en-IN"/>
          </a:p>
        </p:txBody>
      </p:sp>
      <p:sp>
        <p:nvSpPr>
          <p:cNvPr id="14380" name="Line 44"/>
          <p:cNvSpPr>
            <a:spLocks noChangeShapeType="1"/>
          </p:cNvSpPr>
          <p:nvPr/>
        </p:nvSpPr>
        <p:spPr bwMode="auto">
          <a:xfrm>
            <a:off x="1981200" y="4419600"/>
            <a:ext cx="6172200" cy="0"/>
          </a:xfrm>
          <a:prstGeom prst="line">
            <a:avLst/>
          </a:prstGeom>
          <a:noFill/>
          <a:ln w="9525">
            <a:solidFill>
              <a:schemeClr val="tx1"/>
            </a:solidFill>
            <a:round/>
            <a:headEnd/>
            <a:tailEnd/>
          </a:ln>
          <a:effectLst/>
        </p:spPr>
        <p:txBody>
          <a:bodyPr/>
          <a:lstStyle/>
          <a:p>
            <a:endParaRPr lang="en-IN"/>
          </a:p>
        </p:txBody>
      </p:sp>
      <p:sp>
        <p:nvSpPr>
          <p:cNvPr id="14381" name="Line 45"/>
          <p:cNvSpPr>
            <a:spLocks noChangeShapeType="1"/>
          </p:cNvSpPr>
          <p:nvPr/>
        </p:nvSpPr>
        <p:spPr bwMode="auto">
          <a:xfrm>
            <a:off x="5943600" y="4419600"/>
            <a:ext cx="0" cy="228600"/>
          </a:xfrm>
          <a:prstGeom prst="line">
            <a:avLst/>
          </a:prstGeom>
          <a:noFill/>
          <a:ln w="9525">
            <a:solidFill>
              <a:schemeClr val="tx1"/>
            </a:solidFill>
            <a:round/>
            <a:headEnd/>
            <a:tailEnd/>
          </a:ln>
          <a:effectLst/>
        </p:spPr>
        <p:txBody>
          <a:bodyPr/>
          <a:lstStyle/>
          <a:p>
            <a:endParaRPr lang="en-IN"/>
          </a:p>
        </p:txBody>
      </p:sp>
      <p:sp>
        <p:nvSpPr>
          <p:cNvPr id="14382" name="Line 46"/>
          <p:cNvSpPr>
            <a:spLocks noChangeShapeType="1"/>
          </p:cNvSpPr>
          <p:nvPr/>
        </p:nvSpPr>
        <p:spPr bwMode="auto">
          <a:xfrm>
            <a:off x="8153400" y="4419600"/>
            <a:ext cx="0" cy="228600"/>
          </a:xfrm>
          <a:prstGeom prst="line">
            <a:avLst/>
          </a:prstGeom>
          <a:noFill/>
          <a:ln w="9525">
            <a:solidFill>
              <a:schemeClr val="tx1"/>
            </a:solidFill>
            <a:round/>
            <a:headEnd/>
            <a:tailEnd/>
          </a:ln>
          <a:effectLst/>
        </p:spPr>
        <p:txBody>
          <a:bodyPr/>
          <a:lstStyle/>
          <a:p>
            <a:endParaRPr lang="en-IN"/>
          </a:p>
        </p:txBody>
      </p:sp>
      <p:sp>
        <p:nvSpPr>
          <p:cNvPr id="14383" name="Line 47"/>
          <p:cNvSpPr>
            <a:spLocks noChangeShapeType="1"/>
          </p:cNvSpPr>
          <p:nvPr/>
        </p:nvSpPr>
        <p:spPr bwMode="auto">
          <a:xfrm>
            <a:off x="4038600" y="4419600"/>
            <a:ext cx="0" cy="228600"/>
          </a:xfrm>
          <a:prstGeom prst="line">
            <a:avLst/>
          </a:prstGeom>
          <a:noFill/>
          <a:ln w="9525">
            <a:solidFill>
              <a:schemeClr val="tx1"/>
            </a:solidFill>
            <a:round/>
            <a:headEnd/>
            <a:tailEnd/>
          </a:ln>
          <a:effectLst/>
        </p:spPr>
        <p:txBody>
          <a:bodyPr/>
          <a:lstStyle/>
          <a:p>
            <a:endParaRPr lang="en-IN"/>
          </a:p>
        </p:txBody>
      </p:sp>
      <p:sp>
        <p:nvSpPr>
          <p:cNvPr id="14384" name="Line 48"/>
          <p:cNvSpPr>
            <a:spLocks noChangeShapeType="1"/>
          </p:cNvSpPr>
          <p:nvPr/>
        </p:nvSpPr>
        <p:spPr bwMode="auto">
          <a:xfrm>
            <a:off x="5029200" y="4419600"/>
            <a:ext cx="0" cy="1066800"/>
          </a:xfrm>
          <a:prstGeom prst="line">
            <a:avLst/>
          </a:prstGeom>
          <a:noFill/>
          <a:ln w="9525">
            <a:solidFill>
              <a:schemeClr val="tx1"/>
            </a:solidFill>
            <a:round/>
            <a:headEnd/>
            <a:tailEnd/>
          </a:ln>
          <a:effectLst/>
        </p:spPr>
        <p:txBody>
          <a:bodyPr/>
          <a:lstStyle/>
          <a:p>
            <a:endParaRPr lang="en-IN"/>
          </a:p>
        </p:txBody>
      </p:sp>
      <p:sp>
        <p:nvSpPr>
          <p:cNvPr id="14385" name="Line 49"/>
          <p:cNvSpPr>
            <a:spLocks noChangeShapeType="1"/>
          </p:cNvSpPr>
          <p:nvPr/>
        </p:nvSpPr>
        <p:spPr bwMode="auto">
          <a:xfrm>
            <a:off x="1981200" y="4419600"/>
            <a:ext cx="0" cy="76200"/>
          </a:xfrm>
          <a:prstGeom prst="line">
            <a:avLst/>
          </a:prstGeom>
          <a:noFill/>
          <a:ln w="9525">
            <a:solidFill>
              <a:schemeClr val="tx1"/>
            </a:solidFill>
            <a:round/>
            <a:headEnd/>
            <a:tailEnd/>
          </a:ln>
          <a:effectLst/>
        </p:spPr>
        <p:txBody>
          <a:bodyPr/>
          <a:lstStyle/>
          <a:p>
            <a:endParaRPr lang="en-IN"/>
          </a:p>
        </p:txBody>
      </p:sp>
      <p:sp>
        <p:nvSpPr>
          <p:cNvPr id="14386" name="Rectangle 50"/>
          <p:cNvSpPr>
            <a:spLocks noChangeArrowheads="1"/>
          </p:cNvSpPr>
          <p:nvPr/>
        </p:nvSpPr>
        <p:spPr bwMode="auto">
          <a:xfrm>
            <a:off x="523875" y="6262688"/>
            <a:ext cx="8467725" cy="366712"/>
          </a:xfrm>
          <a:prstGeom prst="rect">
            <a:avLst/>
          </a:prstGeom>
          <a:noFill/>
          <a:ln w="9525">
            <a:noFill/>
            <a:miter lim="800000"/>
            <a:headEnd/>
            <a:tailEnd/>
          </a:ln>
          <a:effectLst/>
        </p:spPr>
        <p:txBody>
          <a:bodyPr>
            <a:spAutoFit/>
          </a:bodyPr>
          <a:lstStyle/>
          <a:p>
            <a:r>
              <a:rPr lang="en-GB" b="1"/>
              <a:t>Composition: 21 members, Option to co-opt experts as and when required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6200"/>
            <a:ext cx="9144000" cy="762000"/>
          </a:xfrm>
        </p:spPr>
        <p:txBody>
          <a:bodyPr>
            <a:normAutofit/>
          </a:bodyPr>
          <a:lstStyle/>
          <a:p>
            <a:r>
              <a:rPr lang="en-US" sz="3600" b="1" dirty="0"/>
              <a:t>Members of Task Force</a:t>
            </a:r>
          </a:p>
        </p:txBody>
      </p:sp>
      <p:sp>
        <p:nvSpPr>
          <p:cNvPr id="15363" name="Rectangle 3"/>
          <p:cNvSpPr>
            <a:spLocks noGrp="1" noChangeArrowheads="1"/>
          </p:cNvSpPr>
          <p:nvPr>
            <p:ph type="body" idx="1"/>
          </p:nvPr>
        </p:nvSpPr>
        <p:spPr>
          <a:xfrm>
            <a:off x="0" y="1066800"/>
            <a:ext cx="9144000" cy="5791200"/>
          </a:xfrm>
        </p:spPr>
        <p:txBody>
          <a:bodyPr>
            <a:noAutofit/>
          </a:bodyPr>
          <a:lstStyle/>
          <a:p>
            <a:pPr marL="609600" indent="0">
              <a:lnSpc>
                <a:spcPct val="120000"/>
              </a:lnSpc>
              <a:buNone/>
            </a:pPr>
            <a:r>
              <a:rPr lang="en-GB" sz="2400" b="1" dirty="0">
                <a:latin typeface="Garamond" pitchFamily="18" charset="0"/>
              </a:rPr>
              <a:t>Independent Experts:</a:t>
            </a:r>
          </a:p>
          <a:p>
            <a:pPr marL="609600" indent="0">
              <a:lnSpc>
                <a:spcPct val="120000"/>
              </a:lnSpc>
              <a:buFont typeface="Wingdings" pitchFamily="2" charset="2"/>
              <a:buChar char="v"/>
            </a:pPr>
            <a:r>
              <a:rPr lang="en-GB" sz="2400" dirty="0" smtClean="0">
                <a:latin typeface="Garamond" pitchFamily="18" charset="0"/>
              </a:rPr>
              <a:t>Prof. T. Jacob </a:t>
            </a:r>
            <a:r>
              <a:rPr lang="en-GB" sz="2400" dirty="0">
                <a:latin typeface="Garamond" pitchFamily="18" charset="0"/>
              </a:rPr>
              <a:t>John, Emeritus Scientist</a:t>
            </a:r>
          </a:p>
          <a:p>
            <a:pPr marL="609600" indent="0">
              <a:lnSpc>
                <a:spcPct val="120000"/>
              </a:lnSpc>
              <a:buFont typeface="Wingdings" pitchFamily="2" charset="2"/>
              <a:buChar char="v"/>
            </a:pPr>
            <a:r>
              <a:rPr lang="en-GB" sz="2400" dirty="0" smtClean="0">
                <a:latin typeface="Garamond" pitchFamily="18" charset="0"/>
              </a:rPr>
              <a:t>Prof. U. C. </a:t>
            </a:r>
            <a:r>
              <a:rPr lang="en-GB" sz="2400" dirty="0" err="1" smtClean="0">
                <a:latin typeface="Garamond" pitchFamily="18" charset="0"/>
              </a:rPr>
              <a:t>Chaturvedi</a:t>
            </a:r>
            <a:r>
              <a:rPr lang="en-GB" sz="2400" dirty="0">
                <a:latin typeface="Garamond" pitchFamily="18" charset="0"/>
              </a:rPr>
              <a:t>, Emeritus Scientist </a:t>
            </a:r>
          </a:p>
          <a:p>
            <a:pPr marL="609600" indent="0">
              <a:lnSpc>
                <a:spcPct val="120000"/>
              </a:lnSpc>
              <a:buFont typeface="Wingdings" pitchFamily="2" charset="2"/>
              <a:buChar char="v"/>
            </a:pPr>
            <a:r>
              <a:rPr lang="en-GB" sz="2400" dirty="0">
                <a:latin typeface="Garamond" pitchFamily="18" charset="0"/>
              </a:rPr>
              <a:t>Prof. </a:t>
            </a:r>
            <a:r>
              <a:rPr lang="en-GB" sz="2400" dirty="0" err="1">
                <a:latin typeface="Garamond" pitchFamily="18" charset="0"/>
              </a:rPr>
              <a:t>Shobha</a:t>
            </a:r>
            <a:r>
              <a:rPr lang="en-GB" sz="2400" dirty="0">
                <a:latin typeface="Garamond" pitchFamily="18" charset="0"/>
              </a:rPr>
              <a:t> </a:t>
            </a:r>
            <a:r>
              <a:rPr lang="en-GB" sz="2400" dirty="0" err="1">
                <a:latin typeface="Garamond" pitchFamily="18" charset="0"/>
              </a:rPr>
              <a:t>Broor</a:t>
            </a:r>
            <a:r>
              <a:rPr lang="en-GB" sz="2400" dirty="0">
                <a:latin typeface="Garamond" pitchFamily="18" charset="0"/>
              </a:rPr>
              <a:t>, All India </a:t>
            </a:r>
            <a:r>
              <a:rPr lang="en-GB" sz="2400" dirty="0" err="1">
                <a:latin typeface="Garamond" pitchFamily="18" charset="0"/>
              </a:rPr>
              <a:t>Instt</a:t>
            </a:r>
            <a:r>
              <a:rPr lang="en-GB" sz="2400" dirty="0">
                <a:latin typeface="Garamond" pitchFamily="18" charset="0"/>
              </a:rPr>
              <a:t> of Med Sciences </a:t>
            </a:r>
          </a:p>
          <a:p>
            <a:pPr marL="609600" indent="0">
              <a:lnSpc>
                <a:spcPct val="120000"/>
              </a:lnSpc>
              <a:buFont typeface="Wingdings" pitchFamily="2" charset="2"/>
              <a:buChar char="v"/>
            </a:pPr>
            <a:r>
              <a:rPr lang="en-GB" sz="2400" dirty="0">
                <a:latin typeface="Garamond" pitchFamily="18" charset="0"/>
              </a:rPr>
              <a:t>Dr. </a:t>
            </a:r>
            <a:r>
              <a:rPr lang="en-GB" sz="2400" dirty="0" err="1">
                <a:latin typeface="Garamond" pitchFamily="18" charset="0"/>
              </a:rPr>
              <a:t>Amit</a:t>
            </a:r>
            <a:r>
              <a:rPr lang="en-GB" sz="2400" dirty="0">
                <a:latin typeface="Garamond" pitchFamily="18" charset="0"/>
              </a:rPr>
              <a:t> </a:t>
            </a:r>
            <a:r>
              <a:rPr lang="en-GB" sz="2400" dirty="0" err="1">
                <a:latin typeface="Garamond" pitchFamily="18" charset="0"/>
              </a:rPr>
              <a:t>Ghosh</a:t>
            </a:r>
            <a:r>
              <a:rPr lang="en-GB" sz="2400" dirty="0">
                <a:latin typeface="Garamond" pitchFamily="18" charset="0"/>
              </a:rPr>
              <a:t>, Director, </a:t>
            </a:r>
            <a:r>
              <a:rPr lang="en-GB" sz="2400" dirty="0" err="1">
                <a:latin typeface="Garamond" pitchFamily="18" charset="0"/>
              </a:rPr>
              <a:t>Instt</a:t>
            </a:r>
            <a:r>
              <a:rPr lang="en-GB" sz="2400" dirty="0">
                <a:latin typeface="Garamond" pitchFamily="18" charset="0"/>
              </a:rPr>
              <a:t> of Med Technology</a:t>
            </a:r>
          </a:p>
          <a:p>
            <a:pPr marL="609600" indent="0">
              <a:lnSpc>
                <a:spcPct val="120000"/>
              </a:lnSpc>
              <a:buFont typeface="Wingdings" pitchFamily="2" charset="2"/>
              <a:buChar char="v"/>
            </a:pPr>
            <a:r>
              <a:rPr lang="en-GB" sz="2400" dirty="0">
                <a:latin typeface="Garamond" pitchFamily="18" charset="0"/>
              </a:rPr>
              <a:t>Director, National Environmental Engineering Research Institute, Nagpur</a:t>
            </a:r>
          </a:p>
          <a:p>
            <a:pPr marL="609600" indent="0">
              <a:lnSpc>
                <a:spcPct val="120000"/>
              </a:lnSpc>
              <a:buFont typeface="Wingdings" pitchFamily="2" charset="2"/>
              <a:buChar char="v"/>
            </a:pPr>
            <a:r>
              <a:rPr lang="en-GB" sz="2400" dirty="0">
                <a:latin typeface="Garamond" pitchFamily="18" charset="0"/>
              </a:rPr>
              <a:t>Director, Indian Institute of Sciences, Bangalore</a:t>
            </a:r>
          </a:p>
          <a:p>
            <a:pPr marL="609600" indent="0">
              <a:lnSpc>
                <a:spcPct val="120000"/>
              </a:lnSpc>
              <a:buFont typeface="Wingdings" pitchFamily="2" charset="2"/>
              <a:buChar char="v"/>
            </a:pPr>
            <a:r>
              <a:rPr lang="en-GB" sz="2400" dirty="0">
                <a:latin typeface="Garamond" pitchFamily="18" charset="0"/>
              </a:rPr>
              <a:t>Director, National </a:t>
            </a:r>
            <a:r>
              <a:rPr lang="en-GB" sz="2400" dirty="0" smtClean="0">
                <a:latin typeface="Garamond" pitchFamily="18" charset="0"/>
              </a:rPr>
              <a:t>Institute of </a:t>
            </a:r>
            <a:r>
              <a:rPr lang="en-GB" sz="2400" dirty="0">
                <a:latin typeface="Garamond" pitchFamily="18" charset="0"/>
              </a:rPr>
              <a:t>Cholera &amp; Enteric </a:t>
            </a:r>
            <a:r>
              <a:rPr lang="en-GB" sz="2400" dirty="0" smtClean="0">
                <a:latin typeface="Garamond" pitchFamily="18" charset="0"/>
              </a:rPr>
              <a:t>Diseases, </a:t>
            </a:r>
            <a:r>
              <a:rPr lang="en-GB" sz="2400" dirty="0">
                <a:latin typeface="Garamond" pitchFamily="18" charset="0"/>
              </a:rPr>
              <a:t>Kolkata</a:t>
            </a:r>
          </a:p>
          <a:p>
            <a:pPr marL="609600" indent="0">
              <a:lnSpc>
                <a:spcPct val="120000"/>
              </a:lnSpc>
              <a:buFont typeface="Wingdings" pitchFamily="2" charset="2"/>
              <a:buChar char="v"/>
            </a:pPr>
            <a:r>
              <a:rPr lang="en-GB" sz="2400" dirty="0">
                <a:latin typeface="Garamond" pitchFamily="18" charset="0"/>
              </a:rPr>
              <a:t>Director, National Institute of Virology, </a:t>
            </a:r>
            <a:r>
              <a:rPr lang="en-GB" sz="2400" dirty="0" err="1">
                <a:latin typeface="Garamond" pitchFamily="18" charset="0"/>
              </a:rPr>
              <a:t>Pune</a:t>
            </a:r>
            <a:endParaRPr lang="en-GB" sz="2400" dirty="0">
              <a:latin typeface="Garamond" pitchFamily="18" charset="0"/>
            </a:endParaRPr>
          </a:p>
          <a:p>
            <a:pPr marL="609600" indent="0">
              <a:lnSpc>
                <a:spcPct val="120000"/>
              </a:lnSpc>
              <a:buFont typeface="Wingdings" pitchFamily="2" charset="2"/>
              <a:buChar char="v"/>
            </a:pPr>
            <a:r>
              <a:rPr lang="en-GB" sz="2400" dirty="0">
                <a:latin typeface="Garamond" pitchFamily="18" charset="0"/>
              </a:rPr>
              <a:t>External experts to be co-opted as and when required</a:t>
            </a:r>
            <a:r>
              <a:rPr lang="en-US" sz="2400" dirty="0">
                <a:latin typeface="Garamond"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685800"/>
          </a:xfrm>
        </p:spPr>
        <p:txBody>
          <a:bodyPr>
            <a:normAutofit/>
          </a:bodyPr>
          <a:lstStyle/>
          <a:p>
            <a:r>
              <a:rPr lang="en-US" sz="3600" b="1" dirty="0"/>
              <a:t>Terms of Reference </a:t>
            </a:r>
          </a:p>
        </p:txBody>
      </p:sp>
      <p:sp>
        <p:nvSpPr>
          <p:cNvPr id="16387" name="Rectangle 3"/>
          <p:cNvSpPr>
            <a:spLocks noGrp="1" noChangeArrowheads="1"/>
          </p:cNvSpPr>
          <p:nvPr>
            <p:ph type="body" idx="1"/>
          </p:nvPr>
        </p:nvSpPr>
        <p:spPr>
          <a:xfrm>
            <a:off x="0" y="609600"/>
            <a:ext cx="8991600" cy="6248400"/>
          </a:xfrm>
        </p:spPr>
        <p:txBody>
          <a:bodyPr>
            <a:normAutofit/>
          </a:bodyPr>
          <a:lstStyle/>
          <a:p>
            <a:pPr>
              <a:lnSpc>
                <a:spcPct val="120000"/>
              </a:lnSpc>
            </a:pPr>
            <a:r>
              <a:rPr lang="en-GB" sz="2400" dirty="0">
                <a:latin typeface="Garamond" pitchFamily="18" charset="0"/>
              </a:rPr>
              <a:t>Write the National Plan.</a:t>
            </a:r>
          </a:p>
          <a:p>
            <a:pPr>
              <a:lnSpc>
                <a:spcPct val="120000"/>
              </a:lnSpc>
            </a:pPr>
            <a:endParaRPr lang="en-GB" sz="2400" dirty="0">
              <a:latin typeface="Garamond" pitchFamily="18" charset="0"/>
            </a:endParaRPr>
          </a:p>
          <a:p>
            <a:pPr>
              <a:lnSpc>
                <a:spcPct val="120000"/>
              </a:lnSpc>
            </a:pPr>
            <a:r>
              <a:rPr lang="en-GB" sz="2400" dirty="0">
                <a:latin typeface="Garamond" pitchFamily="18" charset="0"/>
              </a:rPr>
              <a:t>Conduct national search for labs: list bio-medical labs storing WPV infectious/ potentially infectious materials.</a:t>
            </a:r>
          </a:p>
          <a:p>
            <a:pPr>
              <a:lnSpc>
                <a:spcPct val="120000"/>
              </a:lnSpc>
            </a:pPr>
            <a:endParaRPr lang="en-GB" sz="2400" dirty="0">
              <a:latin typeface="Garamond" pitchFamily="18" charset="0"/>
            </a:endParaRPr>
          </a:p>
          <a:p>
            <a:pPr>
              <a:lnSpc>
                <a:spcPct val="120000"/>
              </a:lnSpc>
            </a:pPr>
            <a:r>
              <a:rPr lang="en-GB" sz="2400" dirty="0">
                <a:latin typeface="Garamond" pitchFamily="18" charset="0"/>
              </a:rPr>
              <a:t>Contact: enlisted agencies &amp; labs, request them to search their labs for WPV infectious/ potentially infectious materials, complete documentation &amp; report back to the National Task Force.</a:t>
            </a:r>
          </a:p>
          <a:p>
            <a:pPr>
              <a:lnSpc>
                <a:spcPct val="120000"/>
              </a:lnSpc>
            </a:pPr>
            <a:endParaRPr lang="en-GB" sz="2400" dirty="0">
              <a:latin typeface="Garamond" pitchFamily="18" charset="0"/>
            </a:endParaRPr>
          </a:p>
          <a:p>
            <a:pPr>
              <a:lnSpc>
                <a:spcPct val="120000"/>
              </a:lnSpc>
            </a:pPr>
            <a:r>
              <a:rPr lang="en-GB" sz="2400" dirty="0">
                <a:latin typeface="Garamond" pitchFamily="18" charset="0"/>
              </a:rPr>
              <a:t>Monitor &amp; follow-up with Agencies/labs to ensure that activities are done in timely &amp; effective manner.</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28600"/>
            <a:ext cx="9144000" cy="533400"/>
          </a:xfrm>
        </p:spPr>
        <p:txBody>
          <a:bodyPr>
            <a:noAutofit/>
          </a:bodyPr>
          <a:lstStyle/>
          <a:p>
            <a:r>
              <a:rPr lang="en-US" sz="3600" b="1" dirty="0"/>
              <a:t>Terms of Reference</a:t>
            </a:r>
          </a:p>
        </p:txBody>
      </p:sp>
      <p:sp>
        <p:nvSpPr>
          <p:cNvPr id="17411" name="Rectangle 3"/>
          <p:cNvSpPr>
            <a:spLocks noGrp="1" noChangeArrowheads="1"/>
          </p:cNvSpPr>
          <p:nvPr>
            <p:ph type="body" idx="1"/>
          </p:nvPr>
        </p:nvSpPr>
        <p:spPr>
          <a:xfrm>
            <a:off x="0" y="762000"/>
            <a:ext cx="9144000" cy="6096000"/>
          </a:xfrm>
        </p:spPr>
        <p:txBody>
          <a:bodyPr>
            <a:normAutofit/>
          </a:bodyPr>
          <a:lstStyle/>
          <a:p>
            <a:pPr>
              <a:lnSpc>
                <a:spcPct val="120000"/>
              </a:lnSpc>
              <a:spcBef>
                <a:spcPct val="0"/>
              </a:spcBef>
            </a:pPr>
            <a:r>
              <a:rPr lang="en-GB" sz="2400" dirty="0">
                <a:latin typeface="Garamond" pitchFamily="18" charset="0"/>
              </a:rPr>
              <a:t>Visit concerned Agencies, Institutions, or Labs of concern.</a:t>
            </a:r>
          </a:p>
          <a:p>
            <a:pPr>
              <a:lnSpc>
                <a:spcPct val="120000"/>
              </a:lnSpc>
              <a:spcBef>
                <a:spcPct val="0"/>
              </a:spcBef>
              <a:buFontTx/>
              <a:buNone/>
            </a:pPr>
            <a:endParaRPr lang="en-GB" sz="2400" dirty="0">
              <a:latin typeface="Garamond" pitchFamily="18" charset="0"/>
            </a:endParaRPr>
          </a:p>
          <a:p>
            <a:pPr>
              <a:lnSpc>
                <a:spcPct val="120000"/>
              </a:lnSpc>
              <a:spcBef>
                <a:spcPct val="0"/>
              </a:spcBef>
            </a:pPr>
            <a:r>
              <a:rPr lang="en-GB" sz="2400" dirty="0">
                <a:latin typeface="Garamond" pitchFamily="18" charset="0"/>
              </a:rPr>
              <a:t>Review all completed forms submitted by different Agencies and labs.</a:t>
            </a:r>
          </a:p>
          <a:p>
            <a:pPr>
              <a:lnSpc>
                <a:spcPct val="120000"/>
              </a:lnSpc>
              <a:spcBef>
                <a:spcPct val="0"/>
              </a:spcBef>
            </a:pPr>
            <a:endParaRPr lang="en-GB" sz="2400" dirty="0">
              <a:latin typeface="Garamond" pitchFamily="18" charset="0"/>
            </a:endParaRPr>
          </a:p>
          <a:p>
            <a:pPr>
              <a:lnSpc>
                <a:spcPct val="120000"/>
              </a:lnSpc>
              <a:spcBef>
                <a:spcPct val="0"/>
              </a:spcBef>
            </a:pPr>
            <a:r>
              <a:rPr lang="en-GB" sz="2400" dirty="0">
                <a:latin typeface="Garamond" pitchFamily="18" charset="0"/>
              </a:rPr>
              <a:t>Prepare final National Inventory for Containment, submit to National Certification Committee with supporting documentation.  </a:t>
            </a:r>
          </a:p>
          <a:p>
            <a:pPr>
              <a:lnSpc>
                <a:spcPct val="120000"/>
              </a:lnSpc>
              <a:spcBef>
                <a:spcPct val="0"/>
              </a:spcBef>
            </a:pPr>
            <a:endParaRPr lang="en-GB" sz="2400" dirty="0">
              <a:latin typeface="Garamond" pitchFamily="18" charset="0"/>
            </a:endParaRPr>
          </a:p>
          <a:p>
            <a:pPr>
              <a:lnSpc>
                <a:spcPct val="120000"/>
              </a:lnSpc>
              <a:spcBef>
                <a:spcPct val="0"/>
              </a:spcBef>
            </a:pPr>
            <a:r>
              <a:rPr lang="en-GB" sz="2400" dirty="0">
                <a:latin typeface="Garamond" pitchFamily="18" charset="0"/>
              </a:rPr>
              <a:t>This will be included as part of the national documentation for certification that will be submitted to the Regional Certification Commission and copy to the WHO South East Asia Regional Office</a:t>
            </a:r>
            <a:endParaRPr lang="en-US" sz="2400" dirty="0">
              <a:latin typeface="Garamond" pitchFamily="18" charset="0"/>
            </a:endParaRPr>
          </a:p>
          <a:p>
            <a:pPr>
              <a:lnSpc>
                <a:spcPct val="120000"/>
              </a:lnSpc>
              <a:spcBef>
                <a:spcPct val="0"/>
              </a:spcBef>
            </a:pPr>
            <a:endParaRPr lang="en-GB" sz="2400" dirty="0">
              <a:latin typeface="Garamond" pitchFamily="18" charset="0"/>
            </a:endParaRPr>
          </a:p>
          <a:p>
            <a:pPr>
              <a:lnSpc>
                <a:spcPct val="120000"/>
              </a:lnSpc>
            </a:pP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4352925" y="-14288"/>
            <a:ext cx="66675" cy="6872288"/>
          </a:xfrm>
          <a:prstGeom prst="line">
            <a:avLst/>
          </a:prstGeom>
          <a:noFill/>
          <a:ln w="12700">
            <a:solidFill>
              <a:schemeClr val="bg1"/>
            </a:solidFill>
            <a:round/>
            <a:headEnd/>
            <a:tailEnd/>
          </a:ln>
          <a:effectLst/>
        </p:spPr>
        <p:txBody>
          <a:bodyPr/>
          <a:lstStyle/>
          <a:p>
            <a:endParaRPr lang="en-IN"/>
          </a:p>
        </p:txBody>
      </p:sp>
      <p:pic>
        <p:nvPicPr>
          <p:cNvPr id="3075" name="Picture 3" descr="scan0003"/>
          <p:cNvPicPr>
            <a:picLocks noChangeAspect="1" noChangeArrowheads="1"/>
          </p:cNvPicPr>
          <p:nvPr/>
        </p:nvPicPr>
        <p:blipFill>
          <a:blip r:embed="rId2" cstate="print"/>
          <a:srcRect/>
          <a:stretch>
            <a:fillRect/>
          </a:stretch>
        </p:blipFill>
        <p:spPr bwMode="auto">
          <a:xfrm>
            <a:off x="228600" y="762000"/>
            <a:ext cx="3178353" cy="4800600"/>
          </a:xfrm>
          <a:prstGeom prst="rect">
            <a:avLst/>
          </a:prstGeom>
          <a:noFill/>
          <a:ln w="9525">
            <a:solidFill>
              <a:srgbClr val="800080"/>
            </a:solidFill>
            <a:miter lim="800000"/>
            <a:headEnd/>
            <a:tailEnd/>
          </a:ln>
        </p:spPr>
      </p:pic>
      <p:pic>
        <p:nvPicPr>
          <p:cNvPr id="4" name="Content Placeholder 3" descr="SeA_Sec_B.png"/>
          <p:cNvPicPr>
            <a:picLocks noChangeAspect="1"/>
          </p:cNvPicPr>
          <p:nvPr/>
        </p:nvPicPr>
        <p:blipFill>
          <a:blip r:embed="rId3" cstate="print"/>
          <a:srcRect/>
          <a:stretch>
            <a:fillRect/>
          </a:stretch>
        </p:blipFill>
        <p:spPr>
          <a:xfrm>
            <a:off x="3494116" y="1600200"/>
            <a:ext cx="5497484" cy="3962400"/>
          </a:xfrm>
          <a:prstGeom prst="rect">
            <a:avLst/>
          </a:prstGeom>
        </p:spPr>
      </p:pic>
      <p:sp>
        <p:nvSpPr>
          <p:cNvPr id="5" name="Title 1"/>
          <p:cNvSpPr txBox="1">
            <a:spLocks/>
          </p:cNvSpPr>
          <p:nvPr/>
        </p:nvSpPr>
        <p:spPr>
          <a:xfrm>
            <a:off x="4038600" y="1219200"/>
            <a:ext cx="4419600" cy="314325"/>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0" i="0" u="none" strike="noStrike" kern="1200" cap="none" spc="0" normalizeH="0" baseline="0" noProof="0" smtClean="0">
                <a:ln>
                  <a:noFill/>
                </a:ln>
                <a:solidFill>
                  <a:schemeClr val="tx1"/>
                </a:solidFill>
                <a:effectLst/>
                <a:uLnTx/>
                <a:uFillTx/>
                <a:latin typeface="Arial" charset="0"/>
                <a:ea typeface="+mj-ea"/>
                <a:cs typeface="Arial" charset="0"/>
              </a:rPr>
              <a:t>Laboratory Survey Form Sections A &amp; B</a:t>
            </a:r>
            <a:endParaRPr kumimoji="0" lang="en-IN"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0" y="1600200"/>
            <a:ext cx="5867400" cy="5257800"/>
          </a:xfrm>
        </p:spPr>
        <p:txBody>
          <a:bodyPr>
            <a:noAutofit/>
          </a:bodyPr>
          <a:lstStyle/>
          <a:p>
            <a:pPr>
              <a:lnSpc>
                <a:spcPct val="80000"/>
              </a:lnSpc>
              <a:buFontTx/>
              <a:buNone/>
            </a:pPr>
            <a:r>
              <a:rPr lang="en-US" sz="2100" b="1" dirty="0">
                <a:solidFill>
                  <a:schemeClr val="accent1"/>
                </a:solidFill>
                <a:latin typeface="Garamond" pitchFamily="18" charset="0"/>
              </a:rPr>
              <a:t>Phase-I</a:t>
            </a:r>
          </a:p>
          <a:p>
            <a:pPr>
              <a:lnSpc>
                <a:spcPct val="80000"/>
              </a:lnSpc>
            </a:pPr>
            <a:r>
              <a:rPr lang="en-US" sz="2100" dirty="0">
                <a:solidFill>
                  <a:srgbClr val="000000"/>
                </a:solidFill>
                <a:latin typeface="Garamond" pitchFamily="18" charset="0"/>
              </a:rPr>
              <a:t>Begins when polio cases are decreasing in the Region</a:t>
            </a:r>
          </a:p>
          <a:p>
            <a:pPr>
              <a:lnSpc>
                <a:spcPct val="80000"/>
              </a:lnSpc>
            </a:pPr>
            <a:r>
              <a:rPr lang="en-US" sz="2100" dirty="0">
                <a:solidFill>
                  <a:srgbClr val="000000"/>
                </a:solidFill>
                <a:latin typeface="Garamond" pitchFamily="18" charset="0"/>
              </a:rPr>
              <a:t>Laboratory Survey and inventory</a:t>
            </a:r>
          </a:p>
          <a:p>
            <a:pPr>
              <a:lnSpc>
                <a:spcPct val="80000"/>
              </a:lnSpc>
              <a:buFontTx/>
              <a:buNone/>
            </a:pPr>
            <a:r>
              <a:rPr lang="en-US" sz="2100" b="1" dirty="0">
                <a:solidFill>
                  <a:schemeClr val="accent1"/>
                </a:solidFill>
                <a:latin typeface="Garamond" pitchFamily="18" charset="0"/>
              </a:rPr>
              <a:t>Phase-II</a:t>
            </a:r>
          </a:p>
          <a:p>
            <a:pPr>
              <a:lnSpc>
                <a:spcPct val="80000"/>
              </a:lnSpc>
            </a:pPr>
            <a:r>
              <a:rPr lang="en-US" sz="2100" dirty="0">
                <a:solidFill>
                  <a:srgbClr val="000000"/>
                </a:solidFill>
                <a:latin typeface="Garamond" pitchFamily="18" charset="0"/>
              </a:rPr>
              <a:t>Begins after 1 year has lapsed without isolation of virus anywhere in world</a:t>
            </a:r>
          </a:p>
          <a:p>
            <a:pPr lvl="1">
              <a:lnSpc>
                <a:spcPct val="80000"/>
              </a:lnSpc>
            </a:pPr>
            <a:r>
              <a:rPr lang="en-US" sz="2100" dirty="0">
                <a:solidFill>
                  <a:srgbClr val="000000"/>
                </a:solidFill>
                <a:latin typeface="Garamond" pitchFamily="18" charset="0"/>
              </a:rPr>
              <a:t>Implementation of containment begins</a:t>
            </a:r>
          </a:p>
          <a:p>
            <a:pPr>
              <a:lnSpc>
                <a:spcPct val="80000"/>
              </a:lnSpc>
            </a:pPr>
            <a:r>
              <a:rPr lang="en-US" sz="2100" dirty="0">
                <a:solidFill>
                  <a:srgbClr val="000000"/>
                </a:solidFill>
                <a:latin typeface="Garamond" pitchFamily="18" charset="0"/>
              </a:rPr>
              <a:t>2 yrs pass with no case reported globally</a:t>
            </a:r>
          </a:p>
          <a:p>
            <a:pPr lvl="1">
              <a:lnSpc>
                <a:spcPct val="80000"/>
              </a:lnSpc>
            </a:pPr>
            <a:r>
              <a:rPr lang="en-US" sz="2100" dirty="0">
                <a:solidFill>
                  <a:srgbClr val="000000"/>
                </a:solidFill>
                <a:latin typeface="Garamond" pitchFamily="18" charset="0"/>
              </a:rPr>
              <a:t>Containment completed and documentation submitted</a:t>
            </a:r>
          </a:p>
          <a:p>
            <a:pPr>
              <a:lnSpc>
                <a:spcPct val="80000"/>
              </a:lnSpc>
            </a:pPr>
            <a:r>
              <a:rPr lang="en-US" sz="2100" dirty="0">
                <a:solidFill>
                  <a:srgbClr val="000000"/>
                </a:solidFill>
                <a:latin typeface="Garamond" pitchFamily="18" charset="0"/>
              </a:rPr>
              <a:t>3 or more years pass with no case reported globally</a:t>
            </a:r>
          </a:p>
          <a:p>
            <a:pPr lvl="1">
              <a:lnSpc>
                <a:spcPct val="80000"/>
              </a:lnSpc>
            </a:pPr>
            <a:r>
              <a:rPr lang="en-US" sz="2100" dirty="0">
                <a:solidFill>
                  <a:srgbClr val="000000"/>
                </a:solidFill>
                <a:latin typeface="Garamond" pitchFamily="18" charset="0"/>
              </a:rPr>
              <a:t>Global polio eradication certified </a:t>
            </a:r>
          </a:p>
          <a:p>
            <a:pPr>
              <a:lnSpc>
                <a:spcPct val="80000"/>
              </a:lnSpc>
              <a:buFontTx/>
              <a:buNone/>
            </a:pPr>
            <a:r>
              <a:rPr lang="en-US" sz="2100" b="1" dirty="0">
                <a:solidFill>
                  <a:schemeClr val="accent1"/>
                </a:solidFill>
                <a:latin typeface="Garamond" pitchFamily="18" charset="0"/>
              </a:rPr>
              <a:t>Phase-III</a:t>
            </a:r>
          </a:p>
          <a:p>
            <a:pPr>
              <a:lnSpc>
                <a:spcPct val="80000"/>
              </a:lnSpc>
            </a:pPr>
            <a:r>
              <a:rPr lang="en-US" sz="2100" dirty="0">
                <a:solidFill>
                  <a:srgbClr val="000000"/>
                </a:solidFill>
                <a:latin typeface="Garamond" pitchFamily="18" charset="0"/>
              </a:rPr>
              <a:t>Post-eradication data and experience in countries suggest the need to consider discontinuation of polio immunization </a:t>
            </a:r>
          </a:p>
          <a:p>
            <a:pPr>
              <a:lnSpc>
                <a:spcPct val="80000"/>
              </a:lnSpc>
            </a:pPr>
            <a:endParaRPr lang="en-US" sz="2100" dirty="0">
              <a:solidFill>
                <a:srgbClr val="000000"/>
              </a:solidFill>
              <a:latin typeface="Garamond" pitchFamily="18" charset="0"/>
            </a:endParaRPr>
          </a:p>
        </p:txBody>
      </p:sp>
      <p:pic>
        <p:nvPicPr>
          <p:cNvPr id="5" name="Picture 4"/>
          <p:cNvPicPr>
            <a:picLocks noChangeAspect="1" noChangeArrowheads="1"/>
          </p:cNvPicPr>
          <p:nvPr/>
        </p:nvPicPr>
        <p:blipFill>
          <a:blip r:embed="rId2"/>
          <a:srcRect/>
          <a:stretch>
            <a:fillRect/>
          </a:stretch>
        </p:blipFill>
        <p:spPr>
          <a:xfrm>
            <a:off x="5897562" y="1828800"/>
            <a:ext cx="3246438" cy="4572000"/>
          </a:xfrm>
          <a:prstGeom prst="rect">
            <a:avLst/>
          </a:prstGeom>
          <a:noFill/>
          <a:ln/>
        </p:spPr>
      </p:pic>
      <p:sp>
        <p:nvSpPr>
          <p:cNvPr id="6" name="Rectangle 2"/>
          <p:cNvSpPr>
            <a:spLocks noGrp="1" noChangeArrowheads="1"/>
          </p:cNvSpPr>
          <p:nvPr>
            <p:ph type="title"/>
          </p:nvPr>
        </p:nvSpPr>
        <p:spPr>
          <a:xfrm>
            <a:off x="0" y="304800"/>
            <a:ext cx="9144000" cy="1600200"/>
          </a:xfrm>
        </p:spPr>
        <p:txBody>
          <a:bodyPr>
            <a:noAutofit/>
          </a:bodyPr>
          <a:lstStyle/>
          <a:p>
            <a:r>
              <a:rPr lang="en-US" sz="3600" b="1" dirty="0"/>
              <a:t>Global Action Plan for Laboratory </a:t>
            </a:r>
            <a:br>
              <a:rPr lang="en-US" sz="3600" b="1" dirty="0"/>
            </a:br>
            <a:r>
              <a:rPr lang="en-US" sz="3600" b="1" dirty="0"/>
              <a:t>Containment of Wild polioviruses </a:t>
            </a:r>
            <a:br>
              <a:rPr lang="en-US" sz="3600" b="1" dirty="0"/>
            </a:br>
            <a:r>
              <a:rPr lang="en-US" sz="3600" b="1" dirty="0"/>
              <a:t>(2</a:t>
            </a:r>
            <a:r>
              <a:rPr lang="en-US" sz="3600" b="1" baseline="30000" dirty="0"/>
              <a:t>nd</a:t>
            </a:r>
            <a:r>
              <a:rPr lang="en-US" sz="3600" b="1" dirty="0"/>
              <a:t> edition, June 2003)</a:t>
            </a:r>
            <a:br>
              <a:rPr lang="en-US" sz="3600" b="1" dirty="0"/>
            </a:br>
            <a:endParaRPr lang="en-US"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NZ" sz="3600" b="1" dirty="0" smtClean="0"/>
              <a:t>History of  EVRC.</a:t>
            </a:r>
            <a:endParaRPr lang="en-NZ" sz="3600" b="1" dirty="0"/>
          </a:p>
        </p:txBody>
      </p:sp>
      <p:sp>
        <p:nvSpPr>
          <p:cNvPr id="3" name="Content Placeholder 2"/>
          <p:cNvSpPr>
            <a:spLocks noGrp="1"/>
          </p:cNvSpPr>
          <p:nvPr>
            <p:ph idx="1"/>
          </p:nvPr>
        </p:nvSpPr>
        <p:spPr>
          <a:xfrm>
            <a:off x="0" y="1295400"/>
            <a:ext cx="9144000" cy="5562600"/>
          </a:xfrm>
        </p:spPr>
        <p:txBody>
          <a:bodyPr>
            <a:noAutofit/>
          </a:bodyPr>
          <a:lstStyle/>
          <a:p>
            <a:pPr>
              <a:lnSpc>
                <a:spcPct val="160000"/>
              </a:lnSpc>
            </a:pPr>
            <a:r>
              <a:rPr lang="en-NZ" sz="2400" b="1" dirty="0" smtClean="0">
                <a:latin typeface="Garamond" pitchFamily="18" charset="0"/>
              </a:rPr>
              <a:t>Mandate</a:t>
            </a:r>
            <a:r>
              <a:rPr lang="en-NZ" sz="2400" dirty="0" smtClean="0">
                <a:latin typeface="Garamond" pitchFamily="18" charset="0"/>
              </a:rPr>
              <a:t> :  Epidemiological studies, vaccine  trial and assisted </a:t>
            </a:r>
            <a:r>
              <a:rPr lang="en-US" sz="2400" dirty="0" err="1" smtClean="0">
                <a:latin typeface="Garamond" pitchFamily="18" charset="0"/>
                <a:cs typeface="Arial" pitchFamily="34" charset="0"/>
              </a:rPr>
              <a:t>Haffkine</a:t>
            </a:r>
            <a:r>
              <a:rPr lang="en-US" sz="2400" dirty="0" smtClean="0">
                <a:latin typeface="Garamond" pitchFamily="18" charset="0"/>
                <a:cs typeface="Arial" pitchFamily="34" charset="0"/>
              </a:rPr>
              <a:t> Institute</a:t>
            </a:r>
            <a:r>
              <a:rPr lang="en-NZ" sz="2400" dirty="0" smtClean="0">
                <a:latin typeface="Garamond" pitchFamily="18" charset="0"/>
              </a:rPr>
              <a:t>  in production of OPV</a:t>
            </a:r>
          </a:p>
          <a:p>
            <a:pPr>
              <a:lnSpc>
                <a:spcPct val="160000"/>
              </a:lnSpc>
            </a:pPr>
            <a:r>
              <a:rPr lang="en-NZ" sz="2400" dirty="0" smtClean="0">
                <a:latin typeface="Garamond" pitchFamily="18" charset="0"/>
              </a:rPr>
              <a:t>Polio  research Unit established in 1949</a:t>
            </a:r>
          </a:p>
          <a:p>
            <a:pPr>
              <a:lnSpc>
                <a:spcPct val="160000"/>
              </a:lnSpc>
            </a:pPr>
            <a:r>
              <a:rPr lang="en-NZ" sz="2400" dirty="0" smtClean="0">
                <a:latin typeface="Garamond" pitchFamily="18" charset="0"/>
              </a:rPr>
              <a:t>Enterovirus Research Unit   1950</a:t>
            </a:r>
          </a:p>
          <a:p>
            <a:pPr>
              <a:lnSpc>
                <a:spcPct val="160000"/>
              </a:lnSpc>
            </a:pPr>
            <a:r>
              <a:rPr lang="en-NZ" sz="2400" dirty="0" smtClean="0">
                <a:latin typeface="Garamond" pitchFamily="18" charset="0"/>
              </a:rPr>
              <a:t>Renamed ERC April 1981</a:t>
            </a:r>
          </a:p>
          <a:p>
            <a:pPr>
              <a:lnSpc>
                <a:spcPct val="160000"/>
              </a:lnSpc>
            </a:pPr>
            <a:r>
              <a:rPr lang="en-NZ" sz="2400" dirty="0" smtClean="0">
                <a:latin typeface="Garamond" pitchFamily="18" charset="0"/>
              </a:rPr>
              <a:t>Identified as WHO Polio Network Lab 1992</a:t>
            </a:r>
          </a:p>
          <a:p>
            <a:pPr>
              <a:lnSpc>
                <a:spcPct val="160000"/>
              </a:lnSpc>
            </a:pPr>
            <a:r>
              <a:rPr lang="en-NZ" sz="2400" dirty="0" smtClean="0">
                <a:latin typeface="Garamond" pitchFamily="18" charset="0"/>
              </a:rPr>
              <a:t>WHO Regional Reference lab 1997</a:t>
            </a:r>
          </a:p>
          <a:p>
            <a:pPr>
              <a:lnSpc>
                <a:spcPct val="160000"/>
              </a:lnSpc>
            </a:pPr>
            <a:r>
              <a:rPr lang="en-NZ" sz="2400" dirty="0" smtClean="0">
                <a:latin typeface="Garamond" pitchFamily="18" charset="0"/>
              </a:rPr>
              <a:t>WHO Global specialised Lab 2000</a:t>
            </a:r>
          </a:p>
          <a:p>
            <a:pPr>
              <a:lnSpc>
                <a:spcPct val="160000"/>
              </a:lnSpc>
            </a:pPr>
            <a:endParaRPr lang="en-NZ" sz="2400" dirty="0" smtClean="0">
              <a:latin typeface="Garamond" pitchFamily="18" charset="0"/>
            </a:endParaRPr>
          </a:p>
          <a:p>
            <a:pPr>
              <a:lnSpc>
                <a:spcPct val="160000"/>
              </a:lnSpc>
            </a:pPr>
            <a:endParaRPr lang="en-NZ" sz="2400" dirty="0">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1320</Words>
  <Application>Microsoft Office PowerPoint</Application>
  <PresentationFormat>On-screen Show (4:3)</PresentationFormat>
  <Paragraphs>164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Update on activities under laboratory containment of wild Polio viruses in India</vt:lpstr>
      <vt:lpstr>National Task Force</vt:lpstr>
      <vt:lpstr>PowerPoint Presentation</vt:lpstr>
      <vt:lpstr>Members of Task Force</vt:lpstr>
      <vt:lpstr>Terms of Reference </vt:lpstr>
      <vt:lpstr>Terms of Reference</vt:lpstr>
      <vt:lpstr>PowerPoint Presentation</vt:lpstr>
      <vt:lpstr>Global Action Plan for Laboratory  Containment of Wild polioviruses  (2nd edition, June 2003) </vt:lpstr>
      <vt:lpstr>History of  EVRC.</vt:lpstr>
      <vt:lpstr>Activities undertaken under the NTF</vt:lpstr>
      <vt:lpstr> Political and administrative commitment </vt:lpstr>
      <vt:lpstr>Bio-medical Laboratory Survey Implementation Plan </vt:lpstr>
      <vt:lpstr>Three pronged approach </vt:lpstr>
      <vt:lpstr>Agencies/Laboratories Surveyed </vt:lpstr>
      <vt:lpstr>Result of Phase I Survey of Bio-medical Laboratories for wild poliovirus risk </vt:lpstr>
      <vt:lpstr>Laboratory data validation </vt:lpstr>
      <vt:lpstr>Laboratory data validation </vt:lpstr>
      <vt:lpstr>PowerPoint Presentation</vt:lpstr>
      <vt:lpstr>South East Asia Region of the World Health Organization was certified “Polio-free” by the SEA-RCCPE  at 14:37 on the 27th March 2014  </vt:lpstr>
      <vt:lpstr>Management of the Inventory </vt:lpstr>
      <vt:lpstr>Road map for the action plan for phase II activities</vt:lpstr>
      <vt:lpstr>Action Plan </vt:lpstr>
      <vt:lpstr>Action Plan  Contd.</vt:lpstr>
      <vt:lpstr>PowerPoint Presentation</vt:lpstr>
      <vt:lpstr>Activities on Non-Polio AFP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East Asia Region of the World Health Organization was certified “Polio-free” by the SEA-RCCPE  at 14:37 on the 27th March 2014</dc:title>
  <dc:creator>MASSEY</dc:creator>
  <cp:lastModifiedBy>NPSP</cp:lastModifiedBy>
  <cp:revision>54</cp:revision>
  <dcterms:created xsi:type="dcterms:W3CDTF">2006-08-16T00:00:00Z</dcterms:created>
  <dcterms:modified xsi:type="dcterms:W3CDTF">2015-03-20T05:55:09Z</dcterms:modified>
</cp:coreProperties>
</file>